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45" r:id="rId2"/>
    <p:sldId id="346" r:id="rId3"/>
    <p:sldId id="257" r:id="rId4"/>
    <p:sldId id="258" r:id="rId5"/>
    <p:sldId id="261" r:id="rId6"/>
    <p:sldId id="259" r:id="rId7"/>
    <p:sldId id="260" r:id="rId8"/>
    <p:sldId id="293"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7" r:id="rId36"/>
    <p:sldId id="290" r:id="rId37"/>
    <p:sldId id="289" r:id="rId38"/>
    <p:sldId id="291" r:id="rId39"/>
    <p:sldId id="292"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5" r:id="rId60"/>
    <p:sldId id="316" r:id="rId61"/>
    <p:sldId id="314" r:id="rId62"/>
    <p:sldId id="313" r:id="rId63"/>
    <p:sldId id="317" r:id="rId64"/>
    <p:sldId id="318" r:id="rId65"/>
    <p:sldId id="320" r:id="rId66"/>
    <p:sldId id="321" r:id="rId67"/>
    <p:sldId id="322" r:id="rId68"/>
    <p:sldId id="323" r:id="rId69"/>
    <p:sldId id="319"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01" autoAdjust="0"/>
    <p:restoredTop sz="94660"/>
  </p:normalViewPr>
  <p:slideViewPr>
    <p:cSldViewPr snapToGrid="0">
      <p:cViewPr varScale="1">
        <p:scale>
          <a:sx n="121" d="100"/>
          <a:sy n="121" d="100"/>
        </p:scale>
        <p:origin x="12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Smart Phones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046-42CA-B71D-2994237FC93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046-42CA-B71D-2994237FC9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046-42CA-B71D-2994237FC930}"/>
              </c:ext>
            </c:extLst>
          </c:dPt>
          <c:cat>
            <c:strRef>
              <c:f>Sheet1!$A$2:$A$4</c:f>
              <c:strCache>
                <c:ptCount val="3"/>
                <c:pt idx="0">
                  <c:v>Apple iOS</c:v>
                </c:pt>
                <c:pt idx="1">
                  <c:v>Android</c:v>
                </c:pt>
                <c:pt idx="2">
                  <c:v>Other</c:v>
                </c:pt>
              </c:strCache>
            </c:strRef>
          </c:cat>
          <c:val>
            <c:numRef>
              <c:f>Sheet1!$B$2:$B$4</c:f>
              <c:numCache>
                <c:formatCode>General</c:formatCode>
                <c:ptCount val="3"/>
                <c:pt idx="0">
                  <c:v>12.9</c:v>
                </c:pt>
                <c:pt idx="1">
                  <c:v>86.2</c:v>
                </c:pt>
                <c:pt idx="2">
                  <c:v>0.8</c:v>
                </c:pt>
              </c:numCache>
            </c:numRef>
          </c:val>
          <c:extLst>
            <c:ext xmlns:c16="http://schemas.microsoft.com/office/drawing/2014/chart" uri="{C3380CC4-5D6E-409C-BE32-E72D297353CC}">
              <c16:uniqueId val="{0000000A-7046-42CA-B71D-2994237FC93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Smartphone Types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523-4173-B489-25951F7DD8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523-4173-B489-25951F7DD8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523-4173-B489-25951F7DD8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523-4173-B489-25951F7DD869}"/>
              </c:ext>
            </c:extLst>
          </c:dPt>
          <c:cat>
            <c:strRef>
              <c:f>Sheet1!$A$2:$A$5</c:f>
              <c:strCache>
                <c:ptCount val="4"/>
                <c:pt idx="0">
                  <c:v>Android</c:v>
                </c:pt>
                <c:pt idx="1">
                  <c:v>iOS</c:v>
                </c:pt>
                <c:pt idx="2">
                  <c:v>Other</c:v>
                </c:pt>
                <c:pt idx="3">
                  <c:v>None</c:v>
                </c:pt>
              </c:strCache>
            </c:strRef>
          </c:cat>
          <c:val>
            <c:numRef>
              <c:f>Sheet1!$B$2:$B$5</c:f>
              <c:numCache>
                <c:formatCode>General</c:formatCode>
                <c:ptCount val="4"/>
                <c:pt idx="0">
                  <c:v>5</c:v>
                </c:pt>
                <c:pt idx="1">
                  <c:v>3</c:v>
                </c:pt>
                <c:pt idx="2">
                  <c:v>1</c:v>
                </c:pt>
                <c:pt idx="3">
                  <c:v>1</c:v>
                </c:pt>
              </c:numCache>
            </c:numRef>
          </c:val>
          <c:extLst>
            <c:ext xmlns:c16="http://schemas.microsoft.com/office/drawing/2014/chart" uri="{C3380CC4-5D6E-409C-BE32-E72D297353CC}">
              <c16:uniqueId val="{0000000C-5523-4173-B489-25951F7DD86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A9349-3709-4340-80FF-2A9609E2F03B}" type="datetimeFigureOut">
              <a:rPr lang="en-CA" smtClean="0"/>
              <a:t>2018-04-27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C64D5-1712-4B24-B8A4-8D07FFEC7DB2}" type="slidenum">
              <a:rPr lang="en-CA" smtClean="0"/>
              <a:t>‹#›</a:t>
            </a:fld>
            <a:endParaRPr lang="en-CA"/>
          </a:p>
        </p:txBody>
      </p:sp>
    </p:spTree>
    <p:extLst>
      <p:ext uri="{BB962C8B-B14F-4D97-AF65-F5344CB8AC3E}">
        <p14:creationId xmlns:p14="http://schemas.microsoft.com/office/powerpoint/2010/main" val="679883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F70D91C-7173-4DDD-B9DF-1AEA52E87F47}" type="slidenum">
              <a:rPr lang="en-CA" smtClean="0"/>
              <a:t>44</a:t>
            </a:fld>
            <a:endParaRPr lang="en-CA"/>
          </a:p>
        </p:txBody>
      </p:sp>
    </p:spTree>
    <p:extLst>
      <p:ext uri="{BB962C8B-B14F-4D97-AF65-F5344CB8AC3E}">
        <p14:creationId xmlns:p14="http://schemas.microsoft.com/office/powerpoint/2010/main" val="167700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C4DB-2664-4AD5-8B9E-86AD07E3F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19A45B7-0F42-4378-9FA3-B765C94F2E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20A99AA-B768-4520-9C10-03158BDFEA8E}"/>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A5307B8F-C54E-40B7-A1FE-7EE5034619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638555-89E0-4C4E-9904-A14C6D06BF05}"/>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36707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266-8868-47CA-B115-FE4BE209DFD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19D8589-814A-430C-A388-D04A273EE8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07BF1BD-5936-4CB8-8334-98D49FBEC3CA}"/>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2A072F1C-E25A-4775-99DB-B83FFA8D2D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A2AC87-27F2-4F4D-B780-9F2B8EDAA549}"/>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2273963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B2E873-3A1C-49A6-A915-2899C90DE0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691324-84E8-4F01-A4E4-14FCE0E974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067414-1AD0-482B-95B1-C0BC6DA8C190}"/>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232A02EA-3F5B-4DEE-B191-BBBB5B1161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A8EED6-4B09-4738-AD8B-9E9F53F97ABC}"/>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878505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D0BC-F0CE-4B54-99FB-101E5C0C338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3A1D6FE-AC20-434B-ABA1-28E65C8053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9A10AF-271F-413F-A83A-E3D20FAD50EB}"/>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52A61584-6492-4322-8A0F-10EA12C7D86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6DFA93-3CA5-4940-B1A3-B3B48C4519C4}"/>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19867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5FEF-0553-4ECA-9C2E-28E2A5D83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69A21F3-3DD6-4B67-82E6-D868E24998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271B8E-3797-4DB5-A32B-AD5EC8A6CB03}"/>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FCA03014-DC1A-4E86-979C-2DCDF8767A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F42AD1-2A5B-452B-9BF6-EE6E863FF896}"/>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17017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1323-D6D1-413D-A6C7-140D4B00D0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34A503-D084-4DDE-BE09-DE6C3E7577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D51A895-104D-4C3E-A83D-4C00F26CFF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8212FDD-D98D-4EA1-AFE1-6645D75B0A20}"/>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6" name="Footer Placeholder 5">
            <a:extLst>
              <a:ext uri="{FF2B5EF4-FFF2-40B4-BE49-F238E27FC236}">
                <a16:creationId xmlns:a16="http://schemas.microsoft.com/office/drawing/2014/main" id="{A0399B15-C359-4EF0-B24D-A5CCFB120C3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BBB32B-4E25-4A0F-984B-868D95B1E10D}"/>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4001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3D82-22CD-4B9F-9CFF-EF0D786E004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0848A2D-EDE9-4AC2-9672-E3703A471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B2F962-B770-410C-9E56-004E1E90AD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C0B1E9B-BF02-40F2-9902-4B10F85E2D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5CAA55-DA74-4BAE-B1E3-C1AA8843AB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FD76736-0DC1-4279-9260-D628B3C25CC4}"/>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8" name="Footer Placeholder 7">
            <a:extLst>
              <a:ext uri="{FF2B5EF4-FFF2-40B4-BE49-F238E27FC236}">
                <a16:creationId xmlns:a16="http://schemas.microsoft.com/office/drawing/2014/main" id="{27F59E42-12DC-443B-9655-7D078CE7C5D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1EBCC44-5702-4D77-9D05-3E6AC14F9091}"/>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231304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0754-91B1-483F-A49E-DA5A64B122B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B58242E-164F-46E7-A1D7-53A9524744F5}"/>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4" name="Footer Placeholder 3">
            <a:extLst>
              <a:ext uri="{FF2B5EF4-FFF2-40B4-BE49-F238E27FC236}">
                <a16:creationId xmlns:a16="http://schemas.microsoft.com/office/drawing/2014/main" id="{4989C373-A48F-4835-8E5F-AB3D5D27AAA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A7E083B-8FA2-4ADD-BA28-99539E4B7F64}"/>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661919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EA6A2-E669-4726-BFDA-CDC5DC2C2551}"/>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3" name="Footer Placeholder 2">
            <a:extLst>
              <a:ext uri="{FF2B5EF4-FFF2-40B4-BE49-F238E27FC236}">
                <a16:creationId xmlns:a16="http://schemas.microsoft.com/office/drawing/2014/main" id="{1C29828E-CC3F-4E7F-A0FB-48FE42DE37B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CB63C54-88EF-489E-B632-927BFDEBD6B0}"/>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134408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1966-7800-439A-82A6-21A6A4C22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8DA5306-6A08-43E1-885D-C3C556771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989B55F-562A-4E5A-A54D-AF999CC61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5815D5-EAD6-4CE1-A06B-17A4E29EE616}"/>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6" name="Footer Placeholder 5">
            <a:extLst>
              <a:ext uri="{FF2B5EF4-FFF2-40B4-BE49-F238E27FC236}">
                <a16:creationId xmlns:a16="http://schemas.microsoft.com/office/drawing/2014/main" id="{BCCAD401-7B7A-4873-8FAA-71F037253AA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32513E4-D628-4A6C-B552-5BD689DED80B}"/>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349000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C474-6C82-4EE6-82A2-D0A1D4E15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12744BF-FC69-4CEC-82B2-02F0647AA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819EC4B-591A-416A-9874-C07AE9B8E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F8472D-1B05-4669-8844-D874547260D7}"/>
              </a:ext>
            </a:extLst>
          </p:cNvPr>
          <p:cNvSpPr>
            <a:spLocks noGrp="1"/>
          </p:cNvSpPr>
          <p:nvPr>
            <p:ph type="dt" sz="half" idx="10"/>
          </p:nvPr>
        </p:nvSpPr>
        <p:spPr/>
        <p:txBody>
          <a:bodyPr/>
          <a:lstStyle/>
          <a:p>
            <a:fld id="{4C6CDC5A-BB50-4BB3-80E9-14EA2B9899DF}" type="datetimeFigureOut">
              <a:rPr lang="en-CA" smtClean="0"/>
              <a:t>2018-04-27</a:t>
            </a:fld>
            <a:endParaRPr lang="en-CA"/>
          </a:p>
        </p:txBody>
      </p:sp>
      <p:sp>
        <p:nvSpPr>
          <p:cNvPr id="6" name="Footer Placeholder 5">
            <a:extLst>
              <a:ext uri="{FF2B5EF4-FFF2-40B4-BE49-F238E27FC236}">
                <a16:creationId xmlns:a16="http://schemas.microsoft.com/office/drawing/2014/main" id="{C458BA67-D5B3-48D0-BEFC-3FD001150A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8A18A5-A39A-4CA4-9E17-2D5988AD44D8}"/>
              </a:ext>
            </a:extLst>
          </p:cNvPr>
          <p:cNvSpPr>
            <a:spLocks noGrp="1"/>
          </p:cNvSpPr>
          <p:nvPr>
            <p:ph type="sldNum" sz="quarter" idx="12"/>
          </p:nvPr>
        </p:nvSpPr>
        <p:spPr/>
        <p:txBody>
          <a:bodyPr/>
          <a:lstStyle/>
          <a:p>
            <a:fld id="{47D3B6A5-AC60-4659-9F79-1487D81EE1CE}" type="slidenum">
              <a:rPr lang="en-CA" smtClean="0"/>
              <a:t>‹#›</a:t>
            </a:fld>
            <a:endParaRPr lang="en-CA"/>
          </a:p>
        </p:txBody>
      </p:sp>
    </p:spTree>
    <p:extLst>
      <p:ext uri="{BB962C8B-B14F-4D97-AF65-F5344CB8AC3E}">
        <p14:creationId xmlns:p14="http://schemas.microsoft.com/office/powerpoint/2010/main" val="147333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4706A-B3DB-493E-BE3C-261658D8B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3A8D85-D2A7-4041-936D-07D94AD48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CB150BB-5DDF-4C23-BF8C-5ED600B94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6CDC5A-BB50-4BB3-80E9-14EA2B9899DF}" type="datetimeFigureOut">
              <a:rPr lang="en-CA" smtClean="0"/>
              <a:t>2018-04-27</a:t>
            </a:fld>
            <a:endParaRPr lang="en-CA"/>
          </a:p>
        </p:txBody>
      </p:sp>
      <p:sp>
        <p:nvSpPr>
          <p:cNvPr id="5" name="Footer Placeholder 4">
            <a:extLst>
              <a:ext uri="{FF2B5EF4-FFF2-40B4-BE49-F238E27FC236}">
                <a16:creationId xmlns:a16="http://schemas.microsoft.com/office/drawing/2014/main" id="{E2F827E1-65B8-42AE-A620-E4D86F7D8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8DAFEC0-D0A7-426C-B5BE-AF5742CD5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3B6A5-AC60-4659-9F79-1487D81EE1CE}" type="slidenum">
              <a:rPr lang="en-CA" smtClean="0"/>
              <a:t>‹#›</a:t>
            </a:fld>
            <a:endParaRPr lang="en-CA"/>
          </a:p>
        </p:txBody>
      </p:sp>
    </p:spTree>
    <p:extLst>
      <p:ext uri="{BB962C8B-B14F-4D97-AF65-F5344CB8AC3E}">
        <p14:creationId xmlns:p14="http://schemas.microsoft.com/office/powerpoint/2010/main" val="130377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hyperlink" Target="https://www.w3schools.com/cssref/pr_text_text-transform.as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eveloper.mozilla.org/en-US/docs/Learn/CSS/Styling_text/Web_fo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css-tricks.com/snippets/css/using-font-fac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css-tricks.com/snippets/css/using-font-fac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afont.com/" TargetMode="External"/><Relationship Id="rId2" Type="http://schemas.openxmlformats.org/officeDocument/2006/relationships/hyperlink" Target="https://www.fontsquirrel.com/"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losttype.com/" TargetMode="External"/><Relationship Id="rId4" Type="http://schemas.openxmlformats.org/officeDocument/2006/relationships/hyperlink" Target="https://www.theleagueofmoveabletyp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pography.com/cloud/welcome/" TargetMode="External"/><Relationship Id="rId2" Type="http://schemas.openxmlformats.org/officeDocument/2006/relationships/hyperlink" Target="https://typekit.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dgewebfonts.adobe.com/" TargetMode="External"/><Relationship Id="rId2" Type="http://schemas.openxmlformats.org/officeDocument/2006/relationships/hyperlink" Target="https://fonts.googl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pierrickcalvez.com/journal/a-five-minutes-guide-to-better-typography"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en.wikipedia.org/wiki/Mobile_Web"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www.thehansindia.com/posts/index/Civil-Services/2016-09-26/How-culture-impacted-human-evolution/255872" TargetMode="External"/><Relationship Id="rId7"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8.jpg"/><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hyperlink" Target="http://instagram.com/p/W2BuMLQLR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5.xml.rels><?xml version="1.0" encoding="UTF-8" standalone="yes"?>
<Relationships xmlns="http://schemas.openxmlformats.org/package/2006/relationships"><Relationship Id="rId3" Type="http://schemas.openxmlformats.org/officeDocument/2006/relationships/hyperlink" Target="https://android.jlelse.eu/apple-vs-android-a-comparative-study-2017-c5799a0a1683"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mediaqueri.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ontactlessintelligence.com/2012/07/06/smartphones-the-new-digital-swiss-army-knif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shayhowe.com/html-css/working-with-typograph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browserstack.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browsersync.i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npmjs.com/getting-started/fixing-npm-permission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tytaniummobile.com/mobile-gallery-mobile-website-design-examples-qr-codes-lead-capture-page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hyperlink" Target="http://en.wikipedia.org/w/index.php?title=File:Mobile_Web_Standards_Evolution_Vector.svg&amp;page=1"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artridgesave.co.uk/news/15-of-the-most-iconic-newspaper-headlines-ever-printe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p:txBody>
          <a:bodyPr/>
          <a:lstStyle/>
          <a:p>
            <a:r>
              <a:rPr lang="en-CA" dirty="0"/>
              <a:t>COMP 1950 </a:t>
            </a:r>
          </a:p>
        </p:txBody>
      </p:sp>
      <p:sp>
        <p:nvSpPr>
          <p:cNvPr id="3" name="Subtitle 2">
            <a:extLst>
              <a:ext uri="{FF2B5EF4-FFF2-40B4-BE49-F238E27FC236}">
                <a16:creationId xmlns:a16="http://schemas.microsoft.com/office/drawing/2014/main" id="{D85632BF-74C4-4BC4-A446-5977F85DABFC}"/>
              </a:ext>
            </a:extLst>
          </p:cNvPr>
          <p:cNvSpPr>
            <a:spLocks noGrp="1"/>
          </p:cNvSpPr>
          <p:nvPr>
            <p:ph type="subTitle" idx="1"/>
          </p:nvPr>
        </p:nvSpPr>
        <p:spPr/>
        <p:txBody>
          <a:bodyPr/>
          <a:lstStyle/>
          <a:p>
            <a:r>
              <a:rPr lang="en-CA" dirty="0"/>
              <a:t>Web Development and Design 2</a:t>
            </a:r>
          </a:p>
        </p:txBody>
      </p:sp>
    </p:spTree>
    <p:extLst>
      <p:ext uri="{BB962C8B-B14F-4D97-AF65-F5344CB8AC3E}">
        <p14:creationId xmlns:p14="http://schemas.microsoft.com/office/powerpoint/2010/main" val="91755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ACF9-2F9A-40B9-9D52-2963849ED295}"/>
              </a:ext>
            </a:extLst>
          </p:cNvPr>
          <p:cNvSpPr>
            <a:spLocks noGrp="1"/>
          </p:cNvSpPr>
          <p:nvPr>
            <p:ph type="title"/>
          </p:nvPr>
        </p:nvSpPr>
        <p:spPr/>
        <p:txBody>
          <a:bodyPr/>
          <a:lstStyle/>
          <a:p>
            <a:r>
              <a:rPr lang="en-CA" dirty="0"/>
              <a:t>Line Lengths</a:t>
            </a:r>
          </a:p>
        </p:txBody>
      </p:sp>
      <p:sp>
        <p:nvSpPr>
          <p:cNvPr id="3" name="Content Placeholder 2">
            <a:extLst>
              <a:ext uri="{FF2B5EF4-FFF2-40B4-BE49-F238E27FC236}">
                <a16:creationId xmlns:a16="http://schemas.microsoft.com/office/drawing/2014/main" id="{9A8CC3CA-FAA7-4C37-90FB-CC875A893AA1}"/>
              </a:ext>
            </a:extLst>
          </p:cNvPr>
          <p:cNvSpPr>
            <a:spLocks noGrp="1"/>
          </p:cNvSpPr>
          <p:nvPr>
            <p:ph idx="1"/>
          </p:nvPr>
        </p:nvSpPr>
        <p:spPr/>
        <p:txBody>
          <a:bodyPr/>
          <a:lstStyle/>
          <a:p>
            <a:r>
              <a:rPr lang="en-CA" dirty="0"/>
              <a:t>Too wide</a:t>
            </a:r>
          </a:p>
        </p:txBody>
      </p:sp>
      <p:pic>
        <p:nvPicPr>
          <p:cNvPr id="4" name="Picture 3">
            <a:extLst>
              <a:ext uri="{FF2B5EF4-FFF2-40B4-BE49-F238E27FC236}">
                <a16:creationId xmlns:a16="http://schemas.microsoft.com/office/drawing/2014/main" id="{1CF12D97-845A-4B6D-A4B4-C12015F05CFF}"/>
              </a:ext>
            </a:extLst>
          </p:cNvPr>
          <p:cNvPicPr>
            <a:picLocks noChangeAspect="1"/>
          </p:cNvPicPr>
          <p:nvPr/>
        </p:nvPicPr>
        <p:blipFill>
          <a:blip r:embed="rId2"/>
          <a:stretch>
            <a:fillRect/>
          </a:stretch>
        </p:blipFill>
        <p:spPr>
          <a:xfrm>
            <a:off x="336804" y="2623225"/>
            <a:ext cx="11410344" cy="221852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85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60DB-2471-4A91-9E8F-23FF4433EFA6}"/>
              </a:ext>
            </a:extLst>
          </p:cNvPr>
          <p:cNvSpPr>
            <a:spLocks noGrp="1"/>
          </p:cNvSpPr>
          <p:nvPr>
            <p:ph type="title"/>
          </p:nvPr>
        </p:nvSpPr>
        <p:spPr/>
        <p:txBody>
          <a:bodyPr/>
          <a:lstStyle/>
          <a:p>
            <a:r>
              <a:rPr lang="en-CA" dirty="0"/>
              <a:t>Line Lengths</a:t>
            </a:r>
          </a:p>
        </p:txBody>
      </p:sp>
      <p:sp>
        <p:nvSpPr>
          <p:cNvPr id="3" name="Content Placeholder 2">
            <a:extLst>
              <a:ext uri="{FF2B5EF4-FFF2-40B4-BE49-F238E27FC236}">
                <a16:creationId xmlns:a16="http://schemas.microsoft.com/office/drawing/2014/main" id="{06717F1E-1044-48FC-B069-602F3CC4DF6D}"/>
              </a:ext>
            </a:extLst>
          </p:cNvPr>
          <p:cNvSpPr>
            <a:spLocks noGrp="1"/>
          </p:cNvSpPr>
          <p:nvPr>
            <p:ph idx="1"/>
          </p:nvPr>
        </p:nvSpPr>
        <p:spPr>
          <a:xfrm>
            <a:off x="838200" y="1825625"/>
            <a:ext cx="2453640" cy="4351338"/>
          </a:xfrm>
        </p:spPr>
        <p:txBody>
          <a:bodyPr/>
          <a:lstStyle/>
          <a:p>
            <a:r>
              <a:rPr lang="en-CA" dirty="0"/>
              <a:t>Too narrow</a:t>
            </a:r>
          </a:p>
        </p:txBody>
      </p:sp>
      <p:pic>
        <p:nvPicPr>
          <p:cNvPr id="4" name="Picture 3">
            <a:extLst>
              <a:ext uri="{FF2B5EF4-FFF2-40B4-BE49-F238E27FC236}">
                <a16:creationId xmlns:a16="http://schemas.microsoft.com/office/drawing/2014/main" id="{7DE3F5A9-00DA-414B-8DB7-E8A25AEE151B}"/>
              </a:ext>
            </a:extLst>
          </p:cNvPr>
          <p:cNvPicPr>
            <a:picLocks noChangeAspect="1"/>
          </p:cNvPicPr>
          <p:nvPr/>
        </p:nvPicPr>
        <p:blipFill>
          <a:blip r:embed="rId2"/>
          <a:stretch>
            <a:fillRect/>
          </a:stretch>
        </p:blipFill>
        <p:spPr>
          <a:xfrm>
            <a:off x="7169658" y="365125"/>
            <a:ext cx="2095500" cy="60388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616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0FC0-4FAA-440C-9298-9666AAF1A70D}"/>
              </a:ext>
            </a:extLst>
          </p:cNvPr>
          <p:cNvSpPr>
            <a:spLocks noGrp="1"/>
          </p:cNvSpPr>
          <p:nvPr>
            <p:ph type="title"/>
          </p:nvPr>
        </p:nvSpPr>
        <p:spPr/>
        <p:txBody>
          <a:bodyPr/>
          <a:lstStyle/>
          <a:p>
            <a:r>
              <a:rPr lang="en-CA" dirty="0"/>
              <a:t>Line Lengths</a:t>
            </a:r>
          </a:p>
        </p:txBody>
      </p:sp>
      <p:sp>
        <p:nvSpPr>
          <p:cNvPr id="3" name="Content Placeholder 2">
            <a:extLst>
              <a:ext uri="{FF2B5EF4-FFF2-40B4-BE49-F238E27FC236}">
                <a16:creationId xmlns:a16="http://schemas.microsoft.com/office/drawing/2014/main" id="{8375792E-3EA8-47CE-B5DD-DE3A9A8FD091}"/>
              </a:ext>
            </a:extLst>
          </p:cNvPr>
          <p:cNvSpPr>
            <a:spLocks noGrp="1"/>
          </p:cNvSpPr>
          <p:nvPr>
            <p:ph idx="1"/>
          </p:nvPr>
        </p:nvSpPr>
        <p:spPr>
          <a:xfrm>
            <a:off x="838200" y="1825625"/>
            <a:ext cx="5288280" cy="3397885"/>
          </a:xfrm>
        </p:spPr>
        <p:txBody>
          <a:bodyPr>
            <a:normAutofit/>
          </a:bodyPr>
          <a:lstStyle/>
          <a:p>
            <a:r>
              <a:rPr lang="en-CA" sz="2400" dirty="0"/>
              <a:t>About right</a:t>
            </a:r>
          </a:p>
        </p:txBody>
      </p:sp>
      <p:pic>
        <p:nvPicPr>
          <p:cNvPr id="5" name="Picture 4">
            <a:extLst>
              <a:ext uri="{FF2B5EF4-FFF2-40B4-BE49-F238E27FC236}">
                <a16:creationId xmlns:a16="http://schemas.microsoft.com/office/drawing/2014/main" id="{E37B6D61-418F-4234-8E2C-DEF6500DCFE1}"/>
              </a:ext>
            </a:extLst>
          </p:cNvPr>
          <p:cNvPicPr>
            <a:picLocks noChangeAspect="1"/>
          </p:cNvPicPr>
          <p:nvPr/>
        </p:nvPicPr>
        <p:blipFill>
          <a:blip r:embed="rId2"/>
          <a:stretch>
            <a:fillRect/>
          </a:stretch>
        </p:blipFill>
        <p:spPr>
          <a:xfrm>
            <a:off x="420243" y="2833116"/>
            <a:ext cx="6657975" cy="230505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225B5BB-9AE4-4EFE-8FC6-48A8F2BB9549}"/>
              </a:ext>
            </a:extLst>
          </p:cNvPr>
          <p:cNvPicPr>
            <a:picLocks noChangeAspect="1"/>
          </p:cNvPicPr>
          <p:nvPr/>
        </p:nvPicPr>
        <p:blipFill>
          <a:blip r:embed="rId3"/>
          <a:stretch>
            <a:fillRect/>
          </a:stretch>
        </p:blipFill>
        <p:spPr>
          <a:xfrm>
            <a:off x="7606284" y="2447925"/>
            <a:ext cx="4000500" cy="28765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277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460B-11DA-4CBA-9C76-2B13F50F9A29}"/>
              </a:ext>
            </a:extLst>
          </p:cNvPr>
          <p:cNvSpPr>
            <a:spLocks noGrp="1"/>
          </p:cNvSpPr>
          <p:nvPr>
            <p:ph type="title"/>
          </p:nvPr>
        </p:nvSpPr>
        <p:spPr/>
        <p:txBody>
          <a:bodyPr/>
          <a:lstStyle/>
          <a:p>
            <a:r>
              <a:rPr lang="en-CA" dirty="0"/>
              <a:t>Type Size</a:t>
            </a:r>
          </a:p>
        </p:txBody>
      </p:sp>
      <p:sp>
        <p:nvSpPr>
          <p:cNvPr id="3" name="Content Placeholder 2">
            <a:extLst>
              <a:ext uri="{FF2B5EF4-FFF2-40B4-BE49-F238E27FC236}">
                <a16:creationId xmlns:a16="http://schemas.microsoft.com/office/drawing/2014/main" id="{2109D111-DDE7-4679-BA9C-3B9BF9D26A43}"/>
              </a:ext>
            </a:extLst>
          </p:cNvPr>
          <p:cNvSpPr>
            <a:spLocks noGrp="1"/>
          </p:cNvSpPr>
          <p:nvPr>
            <p:ph idx="1"/>
          </p:nvPr>
        </p:nvSpPr>
        <p:spPr>
          <a:xfrm>
            <a:off x="838200" y="1825625"/>
            <a:ext cx="8180070" cy="4351338"/>
          </a:xfrm>
        </p:spPr>
        <p:txBody>
          <a:bodyPr>
            <a:normAutofit fontScale="92500"/>
          </a:bodyPr>
          <a:lstStyle/>
          <a:p>
            <a:r>
              <a:rPr lang="en-CA" dirty="0"/>
              <a:t>Don't let your type size for main blocks of content get too small</a:t>
            </a:r>
          </a:p>
          <a:p>
            <a:r>
              <a:rPr lang="en-CA" dirty="0"/>
              <a:t>16px or 1rem is a good size for general readability. This is the default type size for paragraphs in most browsers.</a:t>
            </a:r>
          </a:p>
          <a:p>
            <a:r>
              <a:rPr lang="en-CA" dirty="0"/>
              <a:t>Smaller than 16px and type becomes difficult to read</a:t>
            </a:r>
          </a:p>
          <a:p>
            <a:r>
              <a:rPr lang="en-CA" dirty="0"/>
              <a:t>Feel free to experiment with larger type sizes for paragraphs</a:t>
            </a:r>
          </a:p>
          <a:p>
            <a:pPr lvl="1"/>
            <a:r>
              <a:rPr lang="en-CA" dirty="0"/>
              <a:t>Large paragraph type sizes on mobile can hamper readability due to the limited horizontal screen widths</a:t>
            </a:r>
          </a:p>
          <a:p>
            <a:pPr lvl="1"/>
            <a:r>
              <a:rPr lang="en-CA" dirty="0"/>
              <a:t>Use media queries to adjust paragraph type sizes on desktop down to mobile </a:t>
            </a:r>
          </a:p>
        </p:txBody>
      </p:sp>
    </p:spTree>
    <p:extLst>
      <p:ext uri="{BB962C8B-B14F-4D97-AF65-F5344CB8AC3E}">
        <p14:creationId xmlns:p14="http://schemas.microsoft.com/office/powerpoint/2010/main" val="36602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94A5-5616-49E0-AE55-6638608B1F61}"/>
              </a:ext>
            </a:extLst>
          </p:cNvPr>
          <p:cNvSpPr>
            <a:spLocks noGrp="1"/>
          </p:cNvSpPr>
          <p:nvPr>
            <p:ph type="title"/>
          </p:nvPr>
        </p:nvSpPr>
        <p:spPr/>
        <p:txBody>
          <a:bodyPr/>
          <a:lstStyle/>
          <a:p>
            <a:r>
              <a:rPr lang="en-CA" dirty="0"/>
              <a:t>Type Size</a:t>
            </a:r>
          </a:p>
        </p:txBody>
      </p:sp>
      <p:pic>
        <p:nvPicPr>
          <p:cNvPr id="4" name="Picture 3">
            <a:extLst>
              <a:ext uri="{FF2B5EF4-FFF2-40B4-BE49-F238E27FC236}">
                <a16:creationId xmlns:a16="http://schemas.microsoft.com/office/drawing/2014/main" id="{A83C7EA3-5273-40BE-B1CC-BD8E80A17FEA}"/>
              </a:ext>
            </a:extLst>
          </p:cNvPr>
          <p:cNvPicPr>
            <a:picLocks noChangeAspect="1"/>
          </p:cNvPicPr>
          <p:nvPr/>
        </p:nvPicPr>
        <p:blipFill>
          <a:blip r:embed="rId2"/>
          <a:stretch>
            <a:fillRect/>
          </a:stretch>
        </p:blipFill>
        <p:spPr>
          <a:xfrm>
            <a:off x="838200" y="1690688"/>
            <a:ext cx="6553200" cy="1800225"/>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917FAFF-6F0E-4412-8B0B-FDFADE32937A}"/>
              </a:ext>
            </a:extLst>
          </p:cNvPr>
          <p:cNvPicPr>
            <a:picLocks noChangeAspect="1"/>
          </p:cNvPicPr>
          <p:nvPr/>
        </p:nvPicPr>
        <p:blipFill>
          <a:blip r:embed="rId3"/>
          <a:stretch>
            <a:fillRect/>
          </a:stretch>
        </p:blipFill>
        <p:spPr>
          <a:xfrm>
            <a:off x="4752975" y="3959541"/>
            <a:ext cx="6600825" cy="2009775"/>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9DA0B821-BCBE-490E-9376-5D5688B04962}"/>
              </a:ext>
            </a:extLst>
          </p:cNvPr>
          <p:cNvSpPr txBox="1"/>
          <p:nvPr/>
        </p:nvSpPr>
        <p:spPr>
          <a:xfrm>
            <a:off x="8183880" y="1996111"/>
            <a:ext cx="2926080" cy="923330"/>
          </a:xfrm>
          <a:prstGeom prst="rect">
            <a:avLst/>
          </a:prstGeom>
          <a:noFill/>
        </p:spPr>
        <p:txBody>
          <a:bodyPr wrap="square" rtlCol="0">
            <a:spAutoFit/>
          </a:bodyPr>
          <a:lstStyle/>
          <a:p>
            <a:r>
              <a:rPr lang="en-CA" dirty="0"/>
              <a:t>Paragraph font-size set to 0.7rem. Too small for easy readability</a:t>
            </a:r>
          </a:p>
        </p:txBody>
      </p:sp>
      <p:sp>
        <p:nvSpPr>
          <p:cNvPr id="7" name="TextBox 6">
            <a:extLst>
              <a:ext uri="{FF2B5EF4-FFF2-40B4-BE49-F238E27FC236}">
                <a16:creationId xmlns:a16="http://schemas.microsoft.com/office/drawing/2014/main" id="{525534E8-2D59-4B40-85C1-EAD92B132D3E}"/>
              </a:ext>
            </a:extLst>
          </p:cNvPr>
          <p:cNvSpPr txBox="1"/>
          <p:nvPr/>
        </p:nvSpPr>
        <p:spPr>
          <a:xfrm>
            <a:off x="838200" y="4225764"/>
            <a:ext cx="2926080" cy="1477328"/>
          </a:xfrm>
          <a:prstGeom prst="rect">
            <a:avLst/>
          </a:prstGeom>
          <a:noFill/>
        </p:spPr>
        <p:txBody>
          <a:bodyPr wrap="square" rtlCol="0">
            <a:spAutoFit/>
          </a:bodyPr>
          <a:lstStyle/>
          <a:p>
            <a:r>
              <a:rPr lang="en-CA" dirty="0"/>
              <a:t>Paragraph font-size set to 1rem. A good all around font-size that works from desktop down to mobile. This is the default in most browsers</a:t>
            </a:r>
          </a:p>
        </p:txBody>
      </p:sp>
      <p:sp>
        <p:nvSpPr>
          <p:cNvPr id="9" name="Arrow: Down 8">
            <a:extLst>
              <a:ext uri="{FF2B5EF4-FFF2-40B4-BE49-F238E27FC236}">
                <a16:creationId xmlns:a16="http://schemas.microsoft.com/office/drawing/2014/main" id="{73685034-09A5-4903-9D04-CC43FD7A6E03}"/>
              </a:ext>
            </a:extLst>
          </p:cNvPr>
          <p:cNvSpPr/>
          <p:nvPr/>
        </p:nvSpPr>
        <p:spPr>
          <a:xfrm rot="5400000">
            <a:off x="7545324" y="2200982"/>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B695588D-6516-4F5D-8510-433F830DB4F6}"/>
              </a:ext>
            </a:extLst>
          </p:cNvPr>
          <p:cNvSpPr/>
          <p:nvPr/>
        </p:nvSpPr>
        <p:spPr>
          <a:xfrm rot="16200000">
            <a:off x="4016311" y="4559682"/>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790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FC0B-8964-4AD7-9E78-988AA0F62287}"/>
              </a:ext>
            </a:extLst>
          </p:cNvPr>
          <p:cNvSpPr>
            <a:spLocks noGrp="1"/>
          </p:cNvSpPr>
          <p:nvPr>
            <p:ph type="title"/>
          </p:nvPr>
        </p:nvSpPr>
        <p:spPr/>
        <p:txBody>
          <a:bodyPr/>
          <a:lstStyle/>
          <a:p>
            <a:r>
              <a:rPr lang="en-CA" dirty="0"/>
              <a:t>Type Alignment</a:t>
            </a:r>
          </a:p>
        </p:txBody>
      </p:sp>
      <p:sp>
        <p:nvSpPr>
          <p:cNvPr id="3" name="Content Placeholder 2">
            <a:extLst>
              <a:ext uri="{FF2B5EF4-FFF2-40B4-BE49-F238E27FC236}">
                <a16:creationId xmlns:a16="http://schemas.microsoft.com/office/drawing/2014/main" id="{D358838E-CF4D-4B74-A24E-6C764E7540EC}"/>
              </a:ext>
            </a:extLst>
          </p:cNvPr>
          <p:cNvSpPr>
            <a:spLocks noGrp="1"/>
          </p:cNvSpPr>
          <p:nvPr>
            <p:ph idx="1"/>
          </p:nvPr>
        </p:nvSpPr>
        <p:spPr>
          <a:xfrm>
            <a:off x="838200" y="1825625"/>
            <a:ext cx="5985510" cy="4351338"/>
          </a:xfrm>
        </p:spPr>
        <p:txBody>
          <a:bodyPr/>
          <a:lstStyle/>
          <a:p>
            <a:r>
              <a:rPr lang="en-CA" dirty="0"/>
              <a:t>When in doubt align left</a:t>
            </a:r>
          </a:p>
          <a:p>
            <a:r>
              <a:rPr lang="en-CA" dirty="0"/>
              <a:t>Save centre alignment for headings</a:t>
            </a:r>
          </a:p>
          <a:p>
            <a:r>
              <a:rPr lang="en-CA" dirty="0"/>
              <a:t>Centre aligned paragraphs are difficult to read</a:t>
            </a:r>
          </a:p>
          <a:p>
            <a:r>
              <a:rPr lang="en-CA" dirty="0"/>
              <a:t>Justified alignment (CSS text-align: justify) can cause large amounts of empty space to form between words in your text on the web. Use text-align: justify; cautiously</a:t>
            </a:r>
          </a:p>
        </p:txBody>
      </p:sp>
      <p:pic>
        <p:nvPicPr>
          <p:cNvPr id="4" name="Picture 3">
            <a:extLst>
              <a:ext uri="{FF2B5EF4-FFF2-40B4-BE49-F238E27FC236}">
                <a16:creationId xmlns:a16="http://schemas.microsoft.com/office/drawing/2014/main" id="{6258939B-99D4-4BC0-AF4B-1288EA211851}"/>
              </a:ext>
            </a:extLst>
          </p:cNvPr>
          <p:cNvPicPr>
            <a:picLocks noChangeAspect="1"/>
          </p:cNvPicPr>
          <p:nvPr/>
        </p:nvPicPr>
        <p:blipFill>
          <a:blip r:embed="rId2"/>
          <a:stretch>
            <a:fillRect/>
          </a:stretch>
        </p:blipFill>
        <p:spPr>
          <a:xfrm>
            <a:off x="7019925" y="2286952"/>
            <a:ext cx="4857750" cy="27717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162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90C4-ED85-4D15-8446-AC77621DA145}"/>
              </a:ext>
            </a:extLst>
          </p:cNvPr>
          <p:cNvSpPr>
            <a:spLocks noGrp="1"/>
          </p:cNvSpPr>
          <p:nvPr>
            <p:ph type="title"/>
          </p:nvPr>
        </p:nvSpPr>
        <p:spPr/>
        <p:txBody>
          <a:bodyPr/>
          <a:lstStyle/>
          <a:p>
            <a:r>
              <a:rPr lang="en-CA" dirty="0"/>
              <a:t>Contrast</a:t>
            </a:r>
          </a:p>
        </p:txBody>
      </p:sp>
      <p:sp>
        <p:nvSpPr>
          <p:cNvPr id="3" name="Content Placeholder 2">
            <a:extLst>
              <a:ext uri="{FF2B5EF4-FFF2-40B4-BE49-F238E27FC236}">
                <a16:creationId xmlns:a16="http://schemas.microsoft.com/office/drawing/2014/main" id="{CE8E9DE3-1A52-41EC-8F91-10C915E48E38}"/>
              </a:ext>
            </a:extLst>
          </p:cNvPr>
          <p:cNvSpPr>
            <a:spLocks noGrp="1"/>
          </p:cNvSpPr>
          <p:nvPr>
            <p:ph idx="1"/>
          </p:nvPr>
        </p:nvSpPr>
        <p:spPr>
          <a:xfrm>
            <a:off x="838200" y="1825625"/>
            <a:ext cx="6355080" cy="4351338"/>
          </a:xfrm>
        </p:spPr>
        <p:txBody>
          <a:bodyPr>
            <a:normAutofit/>
          </a:bodyPr>
          <a:lstStyle/>
          <a:p>
            <a:r>
              <a:rPr lang="en-CA" dirty="0"/>
              <a:t>Make sure the color of the text has a high contrast relative to the background color</a:t>
            </a:r>
          </a:p>
          <a:p>
            <a:r>
              <a:rPr lang="en-CA" dirty="0"/>
              <a:t>If in doubt test your type colour and your background colour at the Color Contrast Checker on </a:t>
            </a:r>
            <a:r>
              <a:rPr lang="en-CA" dirty="0" err="1"/>
              <a:t>WebAIM</a:t>
            </a:r>
            <a:endParaRPr lang="en-CA" dirty="0"/>
          </a:p>
          <a:p>
            <a:pPr lvl="1"/>
            <a:r>
              <a:rPr lang="en-CA" dirty="0">
                <a:hlinkClick r:id="rId2"/>
              </a:rPr>
              <a:t>https://webaim.org/resources/contrastchecker/</a:t>
            </a:r>
            <a:endParaRPr lang="en-CA" dirty="0"/>
          </a:p>
          <a:p>
            <a:r>
              <a:rPr lang="en-CA" dirty="0"/>
              <a:t>Be cautious when setting type on top of complex imagery</a:t>
            </a:r>
          </a:p>
        </p:txBody>
      </p:sp>
    </p:spTree>
    <p:extLst>
      <p:ext uri="{BB962C8B-B14F-4D97-AF65-F5344CB8AC3E}">
        <p14:creationId xmlns:p14="http://schemas.microsoft.com/office/powerpoint/2010/main" val="122505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309F-56FD-4D42-8F49-0CF4EB5ABB87}"/>
              </a:ext>
            </a:extLst>
          </p:cNvPr>
          <p:cNvSpPr>
            <a:spLocks noGrp="1"/>
          </p:cNvSpPr>
          <p:nvPr>
            <p:ph type="title"/>
          </p:nvPr>
        </p:nvSpPr>
        <p:spPr/>
        <p:txBody>
          <a:bodyPr/>
          <a:lstStyle/>
          <a:p>
            <a:r>
              <a:rPr lang="en-CA" dirty="0"/>
              <a:t>Contrast</a:t>
            </a:r>
          </a:p>
        </p:txBody>
      </p:sp>
      <p:pic>
        <p:nvPicPr>
          <p:cNvPr id="4" name="Picture 3">
            <a:extLst>
              <a:ext uri="{FF2B5EF4-FFF2-40B4-BE49-F238E27FC236}">
                <a16:creationId xmlns:a16="http://schemas.microsoft.com/office/drawing/2014/main" id="{D6B11C8B-5C51-4F00-819B-CFB1EB5C6B64}"/>
              </a:ext>
            </a:extLst>
          </p:cNvPr>
          <p:cNvPicPr>
            <a:picLocks noChangeAspect="1"/>
          </p:cNvPicPr>
          <p:nvPr/>
        </p:nvPicPr>
        <p:blipFill>
          <a:blip r:embed="rId2"/>
          <a:stretch>
            <a:fillRect/>
          </a:stretch>
        </p:blipFill>
        <p:spPr>
          <a:xfrm>
            <a:off x="838200" y="2019872"/>
            <a:ext cx="10741152" cy="4310687"/>
          </a:xfrm>
          <a:prstGeom prst="rect">
            <a:avLst/>
          </a:prstGeom>
        </p:spPr>
      </p:pic>
      <p:sp>
        <p:nvSpPr>
          <p:cNvPr id="5" name="TextBox 4">
            <a:extLst>
              <a:ext uri="{FF2B5EF4-FFF2-40B4-BE49-F238E27FC236}">
                <a16:creationId xmlns:a16="http://schemas.microsoft.com/office/drawing/2014/main" id="{76DC12A7-B8AD-4101-AE98-CC801D8F8B4D}"/>
              </a:ext>
            </a:extLst>
          </p:cNvPr>
          <p:cNvSpPr txBox="1"/>
          <p:nvPr/>
        </p:nvSpPr>
        <p:spPr>
          <a:xfrm>
            <a:off x="2718816" y="1650540"/>
            <a:ext cx="1475232" cy="369332"/>
          </a:xfrm>
          <a:prstGeom prst="rect">
            <a:avLst/>
          </a:prstGeom>
          <a:noFill/>
        </p:spPr>
        <p:txBody>
          <a:bodyPr wrap="square" rtlCol="0">
            <a:spAutoFit/>
          </a:bodyPr>
          <a:lstStyle/>
          <a:p>
            <a:r>
              <a:rPr lang="en-CA" dirty="0"/>
              <a:t>Poor Contrast</a:t>
            </a:r>
          </a:p>
        </p:txBody>
      </p:sp>
      <p:sp>
        <p:nvSpPr>
          <p:cNvPr id="6" name="TextBox 5">
            <a:extLst>
              <a:ext uri="{FF2B5EF4-FFF2-40B4-BE49-F238E27FC236}">
                <a16:creationId xmlns:a16="http://schemas.microsoft.com/office/drawing/2014/main" id="{FA5A3B01-0BAA-4BA8-A90C-EE985E03B248}"/>
              </a:ext>
            </a:extLst>
          </p:cNvPr>
          <p:cNvSpPr txBox="1"/>
          <p:nvPr/>
        </p:nvSpPr>
        <p:spPr>
          <a:xfrm>
            <a:off x="8077200" y="1650540"/>
            <a:ext cx="1554480" cy="369332"/>
          </a:xfrm>
          <a:prstGeom prst="rect">
            <a:avLst/>
          </a:prstGeom>
          <a:noFill/>
        </p:spPr>
        <p:txBody>
          <a:bodyPr wrap="square" rtlCol="0">
            <a:spAutoFit/>
          </a:bodyPr>
          <a:lstStyle/>
          <a:p>
            <a:r>
              <a:rPr lang="en-CA" dirty="0"/>
              <a:t>Good Contrast</a:t>
            </a:r>
          </a:p>
        </p:txBody>
      </p:sp>
    </p:spTree>
    <p:extLst>
      <p:ext uri="{BB962C8B-B14F-4D97-AF65-F5344CB8AC3E}">
        <p14:creationId xmlns:p14="http://schemas.microsoft.com/office/powerpoint/2010/main" val="47323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F0B7-C925-4D11-A99F-ABFE8FFF1D18}"/>
              </a:ext>
            </a:extLst>
          </p:cNvPr>
          <p:cNvSpPr>
            <a:spLocks noGrp="1"/>
          </p:cNvSpPr>
          <p:nvPr>
            <p:ph type="title"/>
          </p:nvPr>
        </p:nvSpPr>
        <p:spPr/>
        <p:txBody>
          <a:bodyPr/>
          <a:lstStyle/>
          <a:p>
            <a:r>
              <a:rPr lang="en-CA" dirty="0"/>
              <a:t>Type on top of Complex Imagery</a:t>
            </a:r>
          </a:p>
        </p:txBody>
      </p:sp>
      <p:pic>
        <p:nvPicPr>
          <p:cNvPr id="5" name="Picture 4" descr="A view of a city at night&#10;&#10;Description generated with very high confidence">
            <a:extLst>
              <a:ext uri="{FF2B5EF4-FFF2-40B4-BE49-F238E27FC236}">
                <a16:creationId xmlns:a16="http://schemas.microsoft.com/office/drawing/2014/main" id="{BC771BFC-C8CA-447D-B5AF-BEB654ACB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010" y="2121408"/>
            <a:ext cx="9125980" cy="6858000"/>
          </a:xfrm>
          <a:prstGeom prst="rect">
            <a:avLst/>
          </a:prstGeom>
        </p:spPr>
      </p:pic>
      <p:sp>
        <p:nvSpPr>
          <p:cNvPr id="6" name="TextBox 5">
            <a:extLst>
              <a:ext uri="{FF2B5EF4-FFF2-40B4-BE49-F238E27FC236}">
                <a16:creationId xmlns:a16="http://schemas.microsoft.com/office/drawing/2014/main" id="{D22C453B-142E-4699-9B10-DB3E896D37A5}"/>
              </a:ext>
            </a:extLst>
          </p:cNvPr>
          <p:cNvSpPr txBox="1"/>
          <p:nvPr/>
        </p:nvSpPr>
        <p:spPr>
          <a:xfrm>
            <a:off x="2079498" y="2546818"/>
            <a:ext cx="3121152" cy="923330"/>
          </a:xfrm>
          <a:prstGeom prst="rect">
            <a:avLst/>
          </a:prstGeom>
          <a:noFill/>
        </p:spPr>
        <p:txBody>
          <a:bodyPr wrap="square" rtlCol="0">
            <a:spAutoFit/>
          </a:bodyPr>
          <a:lstStyle/>
          <a:p>
            <a:r>
              <a:rPr lang="en-CA" dirty="0">
                <a:solidFill>
                  <a:schemeClr val="bg1"/>
                </a:solidFill>
              </a:rPr>
              <a:t>Be cautious of text on top of complex imagery. It can be difficult to read</a:t>
            </a:r>
          </a:p>
        </p:txBody>
      </p:sp>
    </p:spTree>
    <p:extLst>
      <p:ext uri="{BB962C8B-B14F-4D97-AF65-F5344CB8AC3E}">
        <p14:creationId xmlns:p14="http://schemas.microsoft.com/office/powerpoint/2010/main" val="336426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02EA-9FB0-4750-8917-A15C722B46A7}"/>
              </a:ext>
            </a:extLst>
          </p:cNvPr>
          <p:cNvSpPr>
            <a:spLocks noGrp="1"/>
          </p:cNvSpPr>
          <p:nvPr>
            <p:ph type="title"/>
          </p:nvPr>
        </p:nvSpPr>
        <p:spPr/>
        <p:txBody>
          <a:bodyPr/>
          <a:lstStyle/>
          <a:p>
            <a:r>
              <a:rPr lang="en-CA" dirty="0"/>
              <a:t>Line Height</a:t>
            </a:r>
          </a:p>
        </p:txBody>
      </p:sp>
      <p:sp>
        <p:nvSpPr>
          <p:cNvPr id="3" name="Content Placeholder 2">
            <a:extLst>
              <a:ext uri="{FF2B5EF4-FFF2-40B4-BE49-F238E27FC236}">
                <a16:creationId xmlns:a16="http://schemas.microsoft.com/office/drawing/2014/main" id="{579665BA-D011-4836-A504-737C0AAD9361}"/>
              </a:ext>
            </a:extLst>
          </p:cNvPr>
          <p:cNvSpPr>
            <a:spLocks noGrp="1"/>
          </p:cNvSpPr>
          <p:nvPr>
            <p:ph idx="1"/>
          </p:nvPr>
        </p:nvSpPr>
        <p:spPr>
          <a:xfrm>
            <a:off x="838200" y="1825625"/>
            <a:ext cx="6099810" cy="4351338"/>
          </a:xfrm>
        </p:spPr>
        <p:txBody>
          <a:bodyPr/>
          <a:lstStyle/>
          <a:p>
            <a:r>
              <a:rPr lang="en-CA" dirty="0"/>
              <a:t>Line height is the spacing between lines of text</a:t>
            </a:r>
          </a:p>
          <a:p>
            <a:r>
              <a:rPr lang="en-CA" dirty="0"/>
              <a:t>When in doubt set a line-height of 1.4 on content text</a:t>
            </a:r>
          </a:p>
          <a:p>
            <a:r>
              <a:rPr lang="en-CA" dirty="0"/>
              <a:t>Values between 1.2 and 1.5 work well in web design for long passages of content text</a:t>
            </a:r>
          </a:p>
        </p:txBody>
      </p:sp>
    </p:spTree>
    <p:extLst>
      <p:ext uri="{BB962C8B-B14F-4D97-AF65-F5344CB8AC3E}">
        <p14:creationId xmlns:p14="http://schemas.microsoft.com/office/powerpoint/2010/main" val="47213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a:xfrm>
            <a:off x="1524000" y="1522413"/>
            <a:ext cx="9144000" cy="2387600"/>
          </a:xfrm>
        </p:spPr>
        <p:txBody>
          <a:bodyPr/>
          <a:lstStyle/>
          <a:p>
            <a:r>
              <a:rPr lang="en-CA" dirty="0"/>
              <a:t>Day 02</a:t>
            </a:r>
          </a:p>
        </p:txBody>
      </p:sp>
    </p:spTree>
    <p:extLst>
      <p:ext uri="{BB962C8B-B14F-4D97-AF65-F5344CB8AC3E}">
        <p14:creationId xmlns:p14="http://schemas.microsoft.com/office/powerpoint/2010/main" val="227860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6B0F-81B6-42A2-ABDA-753F6FDEB31F}"/>
              </a:ext>
            </a:extLst>
          </p:cNvPr>
          <p:cNvSpPr>
            <a:spLocks noGrp="1"/>
          </p:cNvSpPr>
          <p:nvPr>
            <p:ph type="title"/>
          </p:nvPr>
        </p:nvSpPr>
        <p:spPr/>
        <p:txBody>
          <a:bodyPr/>
          <a:lstStyle/>
          <a:p>
            <a:r>
              <a:rPr lang="en-CA" dirty="0"/>
              <a:t>Line Height</a:t>
            </a:r>
          </a:p>
        </p:txBody>
      </p:sp>
      <p:pic>
        <p:nvPicPr>
          <p:cNvPr id="4" name="Picture 3">
            <a:extLst>
              <a:ext uri="{FF2B5EF4-FFF2-40B4-BE49-F238E27FC236}">
                <a16:creationId xmlns:a16="http://schemas.microsoft.com/office/drawing/2014/main" id="{0BAC9E31-14A7-437A-8675-97E2C5869824}"/>
              </a:ext>
            </a:extLst>
          </p:cNvPr>
          <p:cNvPicPr>
            <a:picLocks noChangeAspect="1"/>
          </p:cNvPicPr>
          <p:nvPr/>
        </p:nvPicPr>
        <p:blipFill>
          <a:blip r:embed="rId2"/>
          <a:stretch>
            <a:fillRect/>
          </a:stretch>
        </p:blipFill>
        <p:spPr>
          <a:xfrm>
            <a:off x="585025" y="1610678"/>
            <a:ext cx="6867525" cy="215265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47FB056-134C-4D0E-9955-09D4D1D3DF55}"/>
              </a:ext>
            </a:extLst>
          </p:cNvPr>
          <p:cNvPicPr>
            <a:picLocks noChangeAspect="1"/>
          </p:cNvPicPr>
          <p:nvPr/>
        </p:nvPicPr>
        <p:blipFill>
          <a:blip r:embed="rId3"/>
          <a:stretch>
            <a:fillRect/>
          </a:stretch>
        </p:blipFill>
        <p:spPr>
          <a:xfrm>
            <a:off x="4514850" y="4149726"/>
            <a:ext cx="6838950" cy="2266950"/>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D9C3B0CB-EEAA-4385-882E-87D3CE53993E}"/>
              </a:ext>
            </a:extLst>
          </p:cNvPr>
          <p:cNvSpPr txBox="1"/>
          <p:nvPr/>
        </p:nvSpPr>
        <p:spPr>
          <a:xfrm>
            <a:off x="8446770" y="1996877"/>
            <a:ext cx="2548890" cy="923330"/>
          </a:xfrm>
          <a:prstGeom prst="rect">
            <a:avLst/>
          </a:prstGeom>
          <a:noFill/>
        </p:spPr>
        <p:txBody>
          <a:bodyPr wrap="square" rtlCol="0">
            <a:spAutoFit/>
          </a:bodyPr>
          <a:lstStyle/>
          <a:p>
            <a:r>
              <a:rPr lang="en-CA" dirty="0"/>
              <a:t>Line Height set to 1. This is too low for good readability</a:t>
            </a:r>
          </a:p>
        </p:txBody>
      </p:sp>
      <p:sp>
        <p:nvSpPr>
          <p:cNvPr id="8" name="Arrow: Down 7">
            <a:extLst>
              <a:ext uri="{FF2B5EF4-FFF2-40B4-BE49-F238E27FC236}">
                <a16:creationId xmlns:a16="http://schemas.microsoft.com/office/drawing/2014/main" id="{42074655-82AC-469D-8F43-60827097E6DB}"/>
              </a:ext>
            </a:extLst>
          </p:cNvPr>
          <p:cNvSpPr/>
          <p:nvPr/>
        </p:nvSpPr>
        <p:spPr>
          <a:xfrm rot="5400000">
            <a:off x="7707344" y="2227898"/>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7517D3B-2058-4004-89EA-EA8B70B49B5E}"/>
              </a:ext>
            </a:extLst>
          </p:cNvPr>
          <p:cNvSpPr txBox="1"/>
          <p:nvPr/>
        </p:nvSpPr>
        <p:spPr>
          <a:xfrm>
            <a:off x="1135380" y="4971417"/>
            <a:ext cx="2548890" cy="923330"/>
          </a:xfrm>
          <a:prstGeom prst="rect">
            <a:avLst/>
          </a:prstGeom>
          <a:noFill/>
        </p:spPr>
        <p:txBody>
          <a:bodyPr wrap="square" rtlCol="0">
            <a:spAutoFit/>
          </a:bodyPr>
          <a:lstStyle/>
          <a:p>
            <a:r>
              <a:rPr lang="en-CA" dirty="0"/>
              <a:t>Line Height set to 1.4, a good all around value for good readability</a:t>
            </a:r>
          </a:p>
        </p:txBody>
      </p:sp>
      <p:sp>
        <p:nvSpPr>
          <p:cNvPr id="10" name="Arrow: Down 9">
            <a:extLst>
              <a:ext uri="{FF2B5EF4-FFF2-40B4-BE49-F238E27FC236}">
                <a16:creationId xmlns:a16="http://schemas.microsoft.com/office/drawing/2014/main" id="{9E08243B-D82B-4AAB-B271-A3A49F525EBF}"/>
              </a:ext>
            </a:extLst>
          </p:cNvPr>
          <p:cNvSpPr/>
          <p:nvPr/>
        </p:nvSpPr>
        <p:spPr>
          <a:xfrm rot="16200000">
            <a:off x="3776471" y="5176288"/>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156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C2A2-C52F-4145-BA8D-CB7BA2036A66}"/>
              </a:ext>
            </a:extLst>
          </p:cNvPr>
          <p:cNvSpPr>
            <a:spLocks noGrp="1"/>
          </p:cNvSpPr>
          <p:nvPr>
            <p:ph type="title"/>
          </p:nvPr>
        </p:nvSpPr>
        <p:spPr/>
        <p:txBody>
          <a:bodyPr/>
          <a:lstStyle/>
          <a:p>
            <a:r>
              <a:rPr lang="en-CA" dirty="0"/>
              <a:t>Let your Content Breath</a:t>
            </a:r>
          </a:p>
        </p:txBody>
      </p:sp>
      <p:sp>
        <p:nvSpPr>
          <p:cNvPr id="3" name="Content Placeholder 2">
            <a:extLst>
              <a:ext uri="{FF2B5EF4-FFF2-40B4-BE49-F238E27FC236}">
                <a16:creationId xmlns:a16="http://schemas.microsoft.com/office/drawing/2014/main" id="{A6164166-BF49-47B8-BD7C-9971ED511AA7}"/>
              </a:ext>
            </a:extLst>
          </p:cNvPr>
          <p:cNvSpPr>
            <a:spLocks noGrp="1"/>
          </p:cNvSpPr>
          <p:nvPr>
            <p:ph idx="1"/>
          </p:nvPr>
        </p:nvSpPr>
        <p:spPr>
          <a:xfrm>
            <a:off x="838200" y="1825625"/>
            <a:ext cx="8378952" cy="4351338"/>
          </a:xfrm>
        </p:spPr>
        <p:txBody>
          <a:bodyPr/>
          <a:lstStyle/>
          <a:p>
            <a:r>
              <a:rPr lang="en-CA" dirty="0"/>
              <a:t>Give your text content room to breath, meaning code in decent amounts of white space around text content elements</a:t>
            </a:r>
          </a:p>
          <a:p>
            <a:r>
              <a:rPr lang="en-CA" dirty="0"/>
              <a:t>Text set right up against the edges of screens and parent elements are difficult to read</a:t>
            </a:r>
          </a:p>
          <a:p>
            <a:r>
              <a:rPr lang="en-CA" dirty="0"/>
              <a:t>Set padding on parent elements to push text away from the edges of containing elements</a:t>
            </a:r>
          </a:p>
          <a:p>
            <a:r>
              <a:rPr lang="en-CA" dirty="0"/>
              <a:t>Set margin between elements to space out elements in the overall page layout</a:t>
            </a:r>
          </a:p>
        </p:txBody>
      </p:sp>
    </p:spTree>
    <p:extLst>
      <p:ext uri="{BB962C8B-B14F-4D97-AF65-F5344CB8AC3E}">
        <p14:creationId xmlns:p14="http://schemas.microsoft.com/office/powerpoint/2010/main" val="140352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5741-7B47-4083-9537-46C3624BBCC0}"/>
              </a:ext>
            </a:extLst>
          </p:cNvPr>
          <p:cNvSpPr>
            <a:spLocks noGrp="1"/>
          </p:cNvSpPr>
          <p:nvPr>
            <p:ph type="title"/>
          </p:nvPr>
        </p:nvSpPr>
        <p:spPr/>
        <p:txBody>
          <a:bodyPr/>
          <a:lstStyle/>
          <a:p>
            <a:r>
              <a:rPr lang="en-CA" dirty="0"/>
              <a:t>Content Spacing</a:t>
            </a:r>
          </a:p>
        </p:txBody>
      </p:sp>
      <p:sp>
        <p:nvSpPr>
          <p:cNvPr id="3" name="Content Placeholder 2">
            <a:extLst>
              <a:ext uri="{FF2B5EF4-FFF2-40B4-BE49-F238E27FC236}">
                <a16:creationId xmlns:a16="http://schemas.microsoft.com/office/drawing/2014/main" id="{AF50ED0B-21D5-42B2-A423-56C23D66650F}"/>
              </a:ext>
            </a:extLst>
          </p:cNvPr>
          <p:cNvSpPr>
            <a:spLocks noGrp="1"/>
          </p:cNvSpPr>
          <p:nvPr>
            <p:ph idx="1"/>
          </p:nvPr>
        </p:nvSpPr>
        <p:spPr>
          <a:xfrm>
            <a:off x="838200" y="1825625"/>
            <a:ext cx="9997440" cy="4351338"/>
          </a:xfrm>
        </p:spPr>
        <p:txBody>
          <a:bodyPr/>
          <a:lstStyle/>
          <a:p>
            <a:r>
              <a:rPr lang="en-CA" dirty="0"/>
              <a:t>Poor content spacing</a:t>
            </a:r>
          </a:p>
          <a:p>
            <a:r>
              <a:rPr lang="en-CA" dirty="0"/>
              <a:t>Text is set right up against the edges of their parent elements hampering readability</a:t>
            </a:r>
          </a:p>
        </p:txBody>
      </p:sp>
      <p:pic>
        <p:nvPicPr>
          <p:cNvPr id="4" name="Picture 3">
            <a:extLst>
              <a:ext uri="{FF2B5EF4-FFF2-40B4-BE49-F238E27FC236}">
                <a16:creationId xmlns:a16="http://schemas.microsoft.com/office/drawing/2014/main" id="{F7D08D3F-488D-4102-900E-DAB469962CA2}"/>
              </a:ext>
            </a:extLst>
          </p:cNvPr>
          <p:cNvPicPr>
            <a:picLocks noChangeAspect="1"/>
          </p:cNvPicPr>
          <p:nvPr/>
        </p:nvPicPr>
        <p:blipFill>
          <a:blip r:embed="rId2"/>
          <a:stretch>
            <a:fillRect/>
          </a:stretch>
        </p:blipFill>
        <p:spPr>
          <a:xfrm>
            <a:off x="1299114" y="3566886"/>
            <a:ext cx="9075611" cy="2610077"/>
          </a:xfrm>
          <a:prstGeom prst="rect">
            <a:avLst/>
          </a:prstGeom>
        </p:spPr>
      </p:pic>
    </p:spTree>
    <p:extLst>
      <p:ext uri="{BB962C8B-B14F-4D97-AF65-F5344CB8AC3E}">
        <p14:creationId xmlns:p14="http://schemas.microsoft.com/office/powerpoint/2010/main" val="288869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755A-5E52-41AA-88DD-7B878D9BEC27}"/>
              </a:ext>
            </a:extLst>
          </p:cNvPr>
          <p:cNvSpPr>
            <a:spLocks noGrp="1"/>
          </p:cNvSpPr>
          <p:nvPr>
            <p:ph type="title"/>
          </p:nvPr>
        </p:nvSpPr>
        <p:spPr/>
        <p:txBody>
          <a:bodyPr/>
          <a:lstStyle/>
          <a:p>
            <a:r>
              <a:rPr lang="en-CA" dirty="0"/>
              <a:t>Content Spacing</a:t>
            </a:r>
          </a:p>
        </p:txBody>
      </p:sp>
      <p:sp>
        <p:nvSpPr>
          <p:cNvPr id="3" name="Content Placeholder 2">
            <a:extLst>
              <a:ext uri="{FF2B5EF4-FFF2-40B4-BE49-F238E27FC236}">
                <a16:creationId xmlns:a16="http://schemas.microsoft.com/office/drawing/2014/main" id="{C9CAA243-3BF6-4B1F-BD41-409810CB43D2}"/>
              </a:ext>
            </a:extLst>
          </p:cNvPr>
          <p:cNvSpPr>
            <a:spLocks noGrp="1"/>
          </p:cNvSpPr>
          <p:nvPr>
            <p:ph idx="1"/>
          </p:nvPr>
        </p:nvSpPr>
        <p:spPr>
          <a:xfrm>
            <a:off x="838200" y="1825625"/>
            <a:ext cx="10515600" cy="2319655"/>
          </a:xfrm>
        </p:spPr>
        <p:txBody>
          <a:bodyPr>
            <a:normAutofit/>
          </a:bodyPr>
          <a:lstStyle/>
          <a:p>
            <a:r>
              <a:rPr lang="en-CA" sz="2000" dirty="0"/>
              <a:t>Good content spacing</a:t>
            </a:r>
          </a:p>
          <a:p>
            <a:r>
              <a:rPr lang="en-CA" sz="2000" dirty="0"/>
              <a:t>Elements are spaced away from the edges of their parent elements via padding</a:t>
            </a:r>
          </a:p>
          <a:p>
            <a:r>
              <a:rPr lang="en-CA" sz="2000" dirty="0"/>
              <a:t>White space is set between each element via margin </a:t>
            </a:r>
          </a:p>
        </p:txBody>
      </p:sp>
      <p:pic>
        <p:nvPicPr>
          <p:cNvPr id="4" name="Picture 3">
            <a:extLst>
              <a:ext uri="{FF2B5EF4-FFF2-40B4-BE49-F238E27FC236}">
                <a16:creationId xmlns:a16="http://schemas.microsoft.com/office/drawing/2014/main" id="{D29486E5-5BA7-422C-920A-B62B7108297B}"/>
              </a:ext>
            </a:extLst>
          </p:cNvPr>
          <p:cNvPicPr>
            <a:picLocks noChangeAspect="1"/>
          </p:cNvPicPr>
          <p:nvPr/>
        </p:nvPicPr>
        <p:blipFill>
          <a:blip r:embed="rId2"/>
          <a:stretch>
            <a:fillRect/>
          </a:stretch>
        </p:blipFill>
        <p:spPr>
          <a:xfrm>
            <a:off x="1628965" y="3135735"/>
            <a:ext cx="8526971" cy="3475249"/>
          </a:xfrm>
          <a:prstGeom prst="rect">
            <a:avLst/>
          </a:prstGeom>
        </p:spPr>
      </p:pic>
    </p:spTree>
    <p:extLst>
      <p:ext uri="{BB962C8B-B14F-4D97-AF65-F5344CB8AC3E}">
        <p14:creationId xmlns:p14="http://schemas.microsoft.com/office/powerpoint/2010/main" val="128971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FB78-7CAC-4051-A385-632307E1AA61}"/>
              </a:ext>
            </a:extLst>
          </p:cNvPr>
          <p:cNvSpPr>
            <a:spLocks noGrp="1"/>
          </p:cNvSpPr>
          <p:nvPr>
            <p:ph type="title"/>
          </p:nvPr>
        </p:nvSpPr>
        <p:spPr/>
        <p:txBody>
          <a:bodyPr/>
          <a:lstStyle/>
          <a:p>
            <a:r>
              <a:rPr lang="en-CA" dirty="0"/>
              <a:t>Use CSS to Set Capitalization</a:t>
            </a:r>
          </a:p>
        </p:txBody>
      </p:sp>
      <p:sp>
        <p:nvSpPr>
          <p:cNvPr id="3" name="Content Placeholder 2">
            <a:extLst>
              <a:ext uri="{FF2B5EF4-FFF2-40B4-BE49-F238E27FC236}">
                <a16:creationId xmlns:a16="http://schemas.microsoft.com/office/drawing/2014/main" id="{36DAE62C-7C37-40F5-A2B2-CBEF35E8F1C2}"/>
              </a:ext>
            </a:extLst>
          </p:cNvPr>
          <p:cNvSpPr>
            <a:spLocks noGrp="1"/>
          </p:cNvSpPr>
          <p:nvPr>
            <p:ph idx="1"/>
          </p:nvPr>
        </p:nvSpPr>
        <p:spPr/>
        <p:txBody>
          <a:bodyPr/>
          <a:lstStyle/>
          <a:p>
            <a:r>
              <a:rPr lang="en-CA" dirty="0"/>
              <a:t>If you need headings in all-caps, use CSS, don't write the content in all CAPITAL letters.</a:t>
            </a:r>
          </a:p>
          <a:p>
            <a:r>
              <a:rPr lang="en-CA" dirty="0"/>
              <a:t>This gives you the flexibility to change the capitalization at a later time via CSS without touching the content (HTML)</a:t>
            </a:r>
          </a:p>
        </p:txBody>
      </p:sp>
      <p:pic>
        <p:nvPicPr>
          <p:cNvPr id="5" name="Picture 4">
            <a:extLst>
              <a:ext uri="{FF2B5EF4-FFF2-40B4-BE49-F238E27FC236}">
                <a16:creationId xmlns:a16="http://schemas.microsoft.com/office/drawing/2014/main" id="{BBB53DA0-81DA-4315-ADE6-B579726C54F0}"/>
              </a:ext>
            </a:extLst>
          </p:cNvPr>
          <p:cNvPicPr>
            <a:picLocks noChangeAspect="1"/>
          </p:cNvPicPr>
          <p:nvPr/>
        </p:nvPicPr>
        <p:blipFill>
          <a:blip r:embed="rId2"/>
          <a:stretch>
            <a:fillRect/>
          </a:stretch>
        </p:blipFill>
        <p:spPr>
          <a:xfrm>
            <a:off x="7311581" y="4631294"/>
            <a:ext cx="4403408" cy="81136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E0DFD7D-9A0C-4436-945A-492E59AD4122}"/>
              </a:ext>
            </a:extLst>
          </p:cNvPr>
          <p:cNvPicPr>
            <a:picLocks noChangeAspect="1"/>
          </p:cNvPicPr>
          <p:nvPr/>
        </p:nvPicPr>
        <p:blipFill>
          <a:blip r:embed="rId3"/>
          <a:stretch>
            <a:fillRect/>
          </a:stretch>
        </p:blipFill>
        <p:spPr>
          <a:xfrm>
            <a:off x="461009" y="4519990"/>
            <a:ext cx="3265171" cy="1033971"/>
          </a:xfrm>
          <a:prstGeom prst="rect">
            <a:avLst/>
          </a:prstGeom>
        </p:spPr>
      </p:pic>
      <p:pic>
        <p:nvPicPr>
          <p:cNvPr id="7" name="Picture 6">
            <a:extLst>
              <a:ext uri="{FF2B5EF4-FFF2-40B4-BE49-F238E27FC236}">
                <a16:creationId xmlns:a16="http://schemas.microsoft.com/office/drawing/2014/main" id="{F0CA96E7-C2C9-44AB-A12A-517D42F9C35D}"/>
              </a:ext>
            </a:extLst>
          </p:cNvPr>
          <p:cNvPicPr>
            <a:picLocks noChangeAspect="1"/>
          </p:cNvPicPr>
          <p:nvPr/>
        </p:nvPicPr>
        <p:blipFill>
          <a:blip r:embed="rId4"/>
          <a:stretch>
            <a:fillRect/>
          </a:stretch>
        </p:blipFill>
        <p:spPr>
          <a:xfrm>
            <a:off x="3999016" y="4519990"/>
            <a:ext cx="3039728" cy="1078194"/>
          </a:xfrm>
          <a:prstGeom prst="rect">
            <a:avLst/>
          </a:prstGeom>
        </p:spPr>
      </p:pic>
    </p:spTree>
    <p:extLst>
      <p:ext uri="{BB962C8B-B14F-4D97-AF65-F5344CB8AC3E}">
        <p14:creationId xmlns:p14="http://schemas.microsoft.com/office/powerpoint/2010/main" val="2406348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113-1631-4626-8728-AC5ACFC1AF33}"/>
              </a:ext>
            </a:extLst>
          </p:cNvPr>
          <p:cNvSpPr>
            <a:spLocks noGrp="1"/>
          </p:cNvSpPr>
          <p:nvPr>
            <p:ph type="title"/>
          </p:nvPr>
        </p:nvSpPr>
        <p:spPr/>
        <p:txBody>
          <a:bodyPr/>
          <a:lstStyle/>
          <a:p>
            <a:r>
              <a:rPr lang="en-CA" dirty="0"/>
              <a:t>CSS Text Transform</a:t>
            </a:r>
          </a:p>
        </p:txBody>
      </p:sp>
      <p:sp>
        <p:nvSpPr>
          <p:cNvPr id="3" name="Content Placeholder 2">
            <a:extLst>
              <a:ext uri="{FF2B5EF4-FFF2-40B4-BE49-F238E27FC236}">
                <a16:creationId xmlns:a16="http://schemas.microsoft.com/office/drawing/2014/main" id="{E70984E8-08DE-4451-8BB4-ADD2A87B51DF}"/>
              </a:ext>
            </a:extLst>
          </p:cNvPr>
          <p:cNvSpPr>
            <a:spLocks noGrp="1"/>
          </p:cNvSpPr>
          <p:nvPr>
            <p:ph idx="1"/>
          </p:nvPr>
        </p:nvSpPr>
        <p:spPr/>
        <p:txBody>
          <a:bodyPr/>
          <a:lstStyle/>
          <a:p>
            <a:r>
              <a:rPr lang="en-CA" dirty="0"/>
              <a:t>text-transform values</a:t>
            </a:r>
          </a:p>
          <a:p>
            <a:pPr lvl="1"/>
            <a:r>
              <a:rPr lang="en-CA" dirty="0"/>
              <a:t>none (default)</a:t>
            </a:r>
          </a:p>
          <a:p>
            <a:pPr lvl="2"/>
            <a:r>
              <a:rPr lang="en-CA" dirty="0"/>
              <a:t>No capitalization. Text renders as it is from the HTML</a:t>
            </a:r>
          </a:p>
          <a:p>
            <a:pPr lvl="1"/>
            <a:r>
              <a:rPr lang="en-CA" dirty="0"/>
              <a:t>capitalize</a:t>
            </a:r>
          </a:p>
          <a:p>
            <a:pPr lvl="2"/>
            <a:r>
              <a:rPr lang="en-CA" dirty="0"/>
              <a:t>Transforms the first character of each word to uppercase</a:t>
            </a:r>
          </a:p>
          <a:p>
            <a:pPr lvl="1"/>
            <a:r>
              <a:rPr lang="en-CA" dirty="0"/>
              <a:t>uppercase</a:t>
            </a:r>
          </a:p>
          <a:p>
            <a:pPr lvl="2"/>
            <a:r>
              <a:rPr lang="en-CA" dirty="0"/>
              <a:t>Transforms all characters to uppercase</a:t>
            </a:r>
          </a:p>
          <a:p>
            <a:pPr lvl="1"/>
            <a:r>
              <a:rPr lang="en-CA" dirty="0"/>
              <a:t>lowercase</a:t>
            </a:r>
          </a:p>
          <a:p>
            <a:pPr lvl="2"/>
            <a:r>
              <a:rPr lang="en-CA" dirty="0"/>
              <a:t>Transforms all characters to lowercase</a:t>
            </a:r>
          </a:p>
          <a:p>
            <a:endParaRPr lang="en-CA" dirty="0"/>
          </a:p>
        </p:txBody>
      </p:sp>
      <p:sp>
        <p:nvSpPr>
          <p:cNvPr id="4" name="TextBox 3">
            <a:extLst>
              <a:ext uri="{FF2B5EF4-FFF2-40B4-BE49-F238E27FC236}">
                <a16:creationId xmlns:a16="http://schemas.microsoft.com/office/drawing/2014/main" id="{B7C8C970-149B-4553-9C28-72AFB3F49A4C}"/>
              </a:ext>
            </a:extLst>
          </p:cNvPr>
          <p:cNvSpPr txBox="1"/>
          <p:nvPr/>
        </p:nvSpPr>
        <p:spPr>
          <a:xfrm>
            <a:off x="838200" y="6311900"/>
            <a:ext cx="10206990" cy="369332"/>
          </a:xfrm>
          <a:prstGeom prst="rect">
            <a:avLst/>
          </a:prstGeom>
          <a:noFill/>
        </p:spPr>
        <p:txBody>
          <a:bodyPr wrap="square" rtlCol="0">
            <a:spAutoFit/>
          </a:bodyPr>
          <a:lstStyle/>
          <a:p>
            <a:r>
              <a:rPr lang="en-CA" dirty="0"/>
              <a:t>Above text modified from text found at: </a:t>
            </a:r>
            <a:r>
              <a:rPr lang="en-CA" dirty="0">
                <a:hlinkClick r:id="rId2"/>
              </a:rPr>
              <a:t>https://www.w3schools.com/cssref/pr_text_text-transform.asp</a:t>
            </a:r>
            <a:endParaRPr lang="en-CA" dirty="0"/>
          </a:p>
        </p:txBody>
      </p:sp>
    </p:spTree>
    <p:extLst>
      <p:ext uri="{BB962C8B-B14F-4D97-AF65-F5344CB8AC3E}">
        <p14:creationId xmlns:p14="http://schemas.microsoft.com/office/powerpoint/2010/main" val="3917106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F285-57A4-44FE-9B1E-386F4C7D8614}"/>
              </a:ext>
            </a:extLst>
          </p:cNvPr>
          <p:cNvSpPr>
            <a:spLocks noGrp="1"/>
          </p:cNvSpPr>
          <p:nvPr>
            <p:ph type="title"/>
          </p:nvPr>
        </p:nvSpPr>
        <p:spPr/>
        <p:txBody>
          <a:bodyPr/>
          <a:lstStyle/>
          <a:p>
            <a:r>
              <a:rPr lang="en-CA" dirty="0"/>
              <a:t>CSS Text Transform</a:t>
            </a:r>
          </a:p>
        </p:txBody>
      </p:sp>
      <p:pic>
        <p:nvPicPr>
          <p:cNvPr id="4" name="Picture 3">
            <a:extLst>
              <a:ext uri="{FF2B5EF4-FFF2-40B4-BE49-F238E27FC236}">
                <a16:creationId xmlns:a16="http://schemas.microsoft.com/office/drawing/2014/main" id="{B848FAB4-7826-4D3C-A992-EC7D83FB6C4E}"/>
              </a:ext>
            </a:extLst>
          </p:cNvPr>
          <p:cNvPicPr>
            <a:picLocks noChangeAspect="1"/>
          </p:cNvPicPr>
          <p:nvPr/>
        </p:nvPicPr>
        <p:blipFill>
          <a:blip r:embed="rId2"/>
          <a:stretch>
            <a:fillRect/>
          </a:stretch>
        </p:blipFill>
        <p:spPr>
          <a:xfrm>
            <a:off x="1250633" y="5198457"/>
            <a:ext cx="4403408" cy="81136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10BE700-83A5-4C93-AFC7-7DD1E7889503}"/>
              </a:ext>
            </a:extLst>
          </p:cNvPr>
          <p:cNvPicPr>
            <a:picLocks noChangeAspect="1"/>
          </p:cNvPicPr>
          <p:nvPr/>
        </p:nvPicPr>
        <p:blipFill>
          <a:blip r:embed="rId3"/>
          <a:stretch>
            <a:fillRect/>
          </a:stretch>
        </p:blipFill>
        <p:spPr>
          <a:xfrm>
            <a:off x="1604009" y="1833940"/>
            <a:ext cx="3265171" cy="1033971"/>
          </a:xfrm>
          <a:prstGeom prst="rect">
            <a:avLst/>
          </a:prstGeom>
        </p:spPr>
      </p:pic>
      <p:pic>
        <p:nvPicPr>
          <p:cNvPr id="6" name="Picture 5">
            <a:extLst>
              <a:ext uri="{FF2B5EF4-FFF2-40B4-BE49-F238E27FC236}">
                <a16:creationId xmlns:a16="http://schemas.microsoft.com/office/drawing/2014/main" id="{D34E9168-956A-4744-AB43-DFDA0FAA38F7}"/>
              </a:ext>
            </a:extLst>
          </p:cNvPr>
          <p:cNvPicPr>
            <a:picLocks noChangeAspect="1"/>
          </p:cNvPicPr>
          <p:nvPr/>
        </p:nvPicPr>
        <p:blipFill>
          <a:blip r:embed="rId4"/>
          <a:stretch>
            <a:fillRect/>
          </a:stretch>
        </p:blipFill>
        <p:spPr>
          <a:xfrm>
            <a:off x="1716730" y="3479860"/>
            <a:ext cx="3039728" cy="1078194"/>
          </a:xfrm>
          <a:prstGeom prst="rect">
            <a:avLst/>
          </a:prstGeom>
        </p:spPr>
      </p:pic>
      <p:sp>
        <p:nvSpPr>
          <p:cNvPr id="7" name="TextBox 6">
            <a:extLst>
              <a:ext uri="{FF2B5EF4-FFF2-40B4-BE49-F238E27FC236}">
                <a16:creationId xmlns:a16="http://schemas.microsoft.com/office/drawing/2014/main" id="{BF7BBC48-00C6-44AA-A285-F6482010F4AF}"/>
              </a:ext>
            </a:extLst>
          </p:cNvPr>
          <p:cNvSpPr txBox="1"/>
          <p:nvPr/>
        </p:nvSpPr>
        <p:spPr>
          <a:xfrm>
            <a:off x="5817870" y="1918140"/>
            <a:ext cx="2926080" cy="646331"/>
          </a:xfrm>
          <a:prstGeom prst="rect">
            <a:avLst/>
          </a:prstGeom>
          <a:noFill/>
        </p:spPr>
        <p:txBody>
          <a:bodyPr wrap="square" rtlCol="0">
            <a:spAutoFit/>
          </a:bodyPr>
          <a:lstStyle/>
          <a:p>
            <a:r>
              <a:rPr lang="en-CA" dirty="0"/>
              <a:t>Write your content in regular case.</a:t>
            </a:r>
          </a:p>
        </p:txBody>
      </p:sp>
      <p:sp>
        <p:nvSpPr>
          <p:cNvPr id="8" name="Arrow: Down 7">
            <a:extLst>
              <a:ext uri="{FF2B5EF4-FFF2-40B4-BE49-F238E27FC236}">
                <a16:creationId xmlns:a16="http://schemas.microsoft.com/office/drawing/2014/main" id="{CFB47CDF-2EB2-40A2-A5F2-3C5217D62833}"/>
              </a:ext>
            </a:extLst>
          </p:cNvPr>
          <p:cNvSpPr/>
          <p:nvPr/>
        </p:nvSpPr>
        <p:spPr>
          <a:xfrm rot="5400000">
            <a:off x="5236464" y="1973194"/>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4EB067C1-D831-4AF5-BCEC-C7FF01DA2B8E}"/>
              </a:ext>
            </a:extLst>
          </p:cNvPr>
          <p:cNvSpPr/>
          <p:nvPr/>
        </p:nvSpPr>
        <p:spPr>
          <a:xfrm>
            <a:off x="2967705" y="2931235"/>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7564B3EE-5892-489B-99B5-396A9E52F3DF}"/>
              </a:ext>
            </a:extLst>
          </p:cNvPr>
          <p:cNvSpPr/>
          <p:nvPr/>
        </p:nvSpPr>
        <p:spPr>
          <a:xfrm>
            <a:off x="2959800" y="4607234"/>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CC7FD7FD-1613-4E01-B7E5-6AB649F1CC8F}"/>
              </a:ext>
            </a:extLst>
          </p:cNvPr>
          <p:cNvSpPr txBox="1"/>
          <p:nvPr/>
        </p:nvSpPr>
        <p:spPr>
          <a:xfrm>
            <a:off x="5817870" y="3418792"/>
            <a:ext cx="2926080" cy="1200329"/>
          </a:xfrm>
          <a:prstGeom prst="rect">
            <a:avLst/>
          </a:prstGeom>
          <a:noFill/>
        </p:spPr>
        <p:txBody>
          <a:bodyPr wrap="square" rtlCol="0">
            <a:spAutoFit/>
          </a:bodyPr>
          <a:lstStyle/>
          <a:p>
            <a:r>
              <a:rPr lang="en-CA" dirty="0"/>
              <a:t>Set your capitalization with CSS. If you want regular capitalization then do not set this or set it to "none"</a:t>
            </a:r>
          </a:p>
        </p:txBody>
      </p:sp>
      <p:sp>
        <p:nvSpPr>
          <p:cNvPr id="12" name="Arrow: Down 11">
            <a:extLst>
              <a:ext uri="{FF2B5EF4-FFF2-40B4-BE49-F238E27FC236}">
                <a16:creationId xmlns:a16="http://schemas.microsoft.com/office/drawing/2014/main" id="{B7DB0D69-42EF-4AFA-B02D-2BB0CA4C15BB}"/>
              </a:ext>
            </a:extLst>
          </p:cNvPr>
          <p:cNvSpPr/>
          <p:nvPr/>
        </p:nvSpPr>
        <p:spPr>
          <a:xfrm rot="5400000">
            <a:off x="5236464" y="3659436"/>
            <a:ext cx="484632" cy="51358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8463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BA2A-DF51-4C17-B21F-2D46BA65988C}"/>
              </a:ext>
            </a:extLst>
          </p:cNvPr>
          <p:cNvSpPr>
            <a:spLocks noGrp="1"/>
          </p:cNvSpPr>
          <p:nvPr>
            <p:ph type="title"/>
          </p:nvPr>
        </p:nvSpPr>
        <p:spPr/>
        <p:txBody>
          <a:bodyPr/>
          <a:lstStyle/>
          <a:p>
            <a:r>
              <a:rPr lang="en-CA" dirty="0"/>
              <a:t>Custom Typefaces on the Web</a:t>
            </a:r>
          </a:p>
        </p:txBody>
      </p:sp>
      <p:sp>
        <p:nvSpPr>
          <p:cNvPr id="3" name="Content Placeholder 2">
            <a:extLst>
              <a:ext uri="{FF2B5EF4-FFF2-40B4-BE49-F238E27FC236}">
                <a16:creationId xmlns:a16="http://schemas.microsoft.com/office/drawing/2014/main" id="{1243D9E3-CA06-4CF7-B796-CC1048814A8E}"/>
              </a:ext>
            </a:extLst>
          </p:cNvPr>
          <p:cNvSpPr>
            <a:spLocks noGrp="1"/>
          </p:cNvSpPr>
          <p:nvPr>
            <p:ph idx="1"/>
          </p:nvPr>
        </p:nvSpPr>
        <p:spPr/>
        <p:txBody>
          <a:bodyPr/>
          <a:lstStyle/>
          <a:p>
            <a:r>
              <a:rPr lang="en-CA" dirty="0"/>
              <a:t>Until recently web developers were limited to the use of web-safe typefaces on web sites and web apps</a:t>
            </a:r>
          </a:p>
          <a:p>
            <a:r>
              <a:rPr lang="en-CA" dirty="0"/>
              <a:t>In the past, to add a custom typeface to a web app or web site developers used image replacement or Flash.</a:t>
            </a:r>
          </a:p>
          <a:p>
            <a:r>
              <a:rPr lang="en-CA" dirty="0"/>
              <a:t>Today we have @font-face with good support in all modern browsers</a:t>
            </a:r>
          </a:p>
          <a:p>
            <a:pPr lvl="1"/>
            <a:r>
              <a:rPr lang="en-CA" dirty="0"/>
              <a:t>@font-face allows us to load any font file onto our web site as long as we have the legal license to do so </a:t>
            </a:r>
          </a:p>
        </p:txBody>
      </p:sp>
    </p:spTree>
    <p:extLst>
      <p:ext uri="{BB962C8B-B14F-4D97-AF65-F5344CB8AC3E}">
        <p14:creationId xmlns:p14="http://schemas.microsoft.com/office/powerpoint/2010/main" val="1372697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5735-9885-46FC-8BD5-5ADB32067675}"/>
              </a:ext>
            </a:extLst>
          </p:cNvPr>
          <p:cNvSpPr>
            <a:spLocks noGrp="1"/>
          </p:cNvSpPr>
          <p:nvPr>
            <p:ph type="title"/>
          </p:nvPr>
        </p:nvSpPr>
        <p:spPr/>
        <p:txBody>
          <a:bodyPr/>
          <a:lstStyle/>
          <a:p>
            <a:r>
              <a:rPr lang="en-CA" dirty="0"/>
              <a:t>Fonts and Copyright </a:t>
            </a:r>
          </a:p>
        </p:txBody>
      </p:sp>
      <p:sp>
        <p:nvSpPr>
          <p:cNvPr id="3" name="Content Placeholder 2">
            <a:extLst>
              <a:ext uri="{FF2B5EF4-FFF2-40B4-BE49-F238E27FC236}">
                <a16:creationId xmlns:a16="http://schemas.microsoft.com/office/drawing/2014/main" id="{86564D7E-F4AC-421D-A447-A07F2897CD5D}"/>
              </a:ext>
            </a:extLst>
          </p:cNvPr>
          <p:cNvSpPr>
            <a:spLocks noGrp="1"/>
          </p:cNvSpPr>
          <p:nvPr>
            <p:ph idx="1"/>
          </p:nvPr>
        </p:nvSpPr>
        <p:spPr>
          <a:xfrm>
            <a:off x="838200" y="1825624"/>
            <a:ext cx="10515600" cy="4666615"/>
          </a:xfrm>
        </p:spPr>
        <p:txBody>
          <a:bodyPr>
            <a:normAutofit fontScale="92500" lnSpcReduction="10000"/>
          </a:bodyPr>
          <a:lstStyle/>
          <a:p>
            <a:r>
              <a:rPr lang="en-CA" dirty="0"/>
              <a:t>Just because you can does not mean you should</a:t>
            </a:r>
          </a:p>
          <a:p>
            <a:r>
              <a:rPr lang="en-CA" dirty="0"/>
              <a:t>@font-face allows us to take any font file on our computer, upload it to our server and use it on our web site</a:t>
            </a:r>
          </a:p>
          <a:p>
            <a:r>
              <a:rPr lang="en-CA" dirty="0"/>
              <a:t>Legally we can not do this unless we have a license which permits web use using @font-face</a:t>
            </a:r>
          </a:p>
          <a:p>
            <a:r>
              <a:rPr lang="en-CA" dirty="0"/>
              <a:t>Ignoring this can open up content creators and owners to legal action</a:t>
            </a:r>
          </a:p>
          <a:p>
            <a:r>
              <a:rPr lang="en-CA" dirty="0"/>
              <a:t>Most fonts located on your desktop are not licensed for @font-face use</a:t>
            </a:r>
          </a:p>
          <a:p>
            <a:r>
              <a:rPr lang="en-CA" dirty="0"/>
              <a:t>Get fonts from web font services or use services like Google fonts to ensure you have a license to use the font on the web</a:t>
            </a:r>
          </a:p>
          <a:p>
            <a:r>
              <a:rPr lang="en-CA" dirty="0"/>
              <a:t>We will explore some free and paid font services that you can use on your web site or web app </a:t>
            </a:r>
          </a:p>
        </p:txBody>
      </p:sp>
    </p:spTree>
    <p:extLst>
      <p:ext uri="{BB962C8B-B14F-4D97-AF65-F5344CB8AC3E}">
        <p14:creationId xmlns:p14="http://schemas.microsoft.com/office/powerpoint/2010/main" val="1020244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CFC6-B810-419E-BC37-65E0CCDE300D}"/>
              </a:ext>
            </a:extLst>
          </p:cNvPr>
          <p:cNvSpPr>
            <a:spLocks noGrp="1"/>
          </p:cNvSpPr>
          <p:nvPr>
            <p:ph type="title"/>
          </p:nvPr>
        </p:nvSpPr>
        <p:spPr/>
        <p:txBody>
          <a:bodyPr/>
          <a:lstStyle/>
          <a:p>
            <a:r>
              <a:rPr lang="en-CA" dirty="0"/>
              <a:t>Using @font-face</a:t>
            </a:r>
          </a:p>
        </p:txBody>
      </p:sp>
      <p:sp>
        <p:nvSpPr>
          <p:cNvPr id="3" name="Content Placeholder 2">
            <a:extLst>
              <a:ext uri="{FF2B5EF4-FFF2-40B4-BE49-F238E27FC236}">
                <a16:creationId xmlns:a16="http://schemas.microsoft.com/office/drawing/2014/main" id="{7ADC52C9-7100-4E02-B6B6-8163FA93D951}"/>
              </a:ext>
            </a:extLst>
          </p:cNvPr>
          <p:cNvSpPr>
            <a:spLocks noGrp="1"/>
          </p:cNvSpPr>
          <p:nvPr>
            <p:ph idx="1"/>
          </p:nvPr>
        </p:nvSpPr>
        <p:spPr>
          <a:xfrm>
            <a:off x="678180" y="1674686"/>
            <a:ext cx="4613910" cy="4351338"/>
          </a:xfrm>
        </p:spPr>
        <p:txBody>
          <a:bodyPr>
            <a:normAutofit/>
          </a:bodyPr>
          <a:lstStyle/>
          <a:p>
            <a:r>
              <a:rPr lang="en-CA" dirty="0"/>
              <a:t>Inside the @font-face declaration:</a:t>
            </a:r>
          </a:p>
          <a:p>
            <a:pPr lvl="1"/>
            <a:r>
              <a:rPr lang="en-CA" dirty="0"/>
              <a:t>Declare a name for your font</a:t>
            </a:r>
          </a:p>
          <a:p>
            <a:pPr lvl="1"/>
            <a:r>
              <a:rPr lang="en-CA" dirty="0"/>
              <a:t>Tell the browser where the font file is located</a:t>
            </a:r>
          </a:p>
          <a:p>
            <a:pPr lvl="2"/>
            <a:r>
              <a:rPr lang="en-CA" dirty="0"/>
              <a:t>Specify the font format</a:t>
            </a:r>
          </a:p>
          <a:p>
            <a:pPr lvl="1"/>
            <a:r>
              <a:rPr lang="en-CA" dirty="0"/>
              <a:t>Declare what font-weight the font is</a:t>
            </a:r>
          </a:p>
          <a:p>
            <a:pPr lvl="1"/>
            <a:r>
              <a:rPr lang="en-CA" dirty="0"/>
              <a:t>Declare what font-style the font is</a:t>
            </a:r>
          </a:p>
        </p:txBody>
      </p:sp>
      <p:sp>
        <p:nvSpPr>
          <p:cNvPr id="4" name="TextBox 3">
            <a:extLst>
              <a:ext uri="{FF2B5EF4-FFF2-40B4-BE49-F238E27FC236}">
                <a16:creationId xmlns:a16="http://schemas.microsoft.com/office/drawing/2014/main" id="{F7FA2DAB-5045-4BB8-89A3-48DC0B85BCB5}"/>
              </a:ext>
            </a:extLst>
          </p:cNvPr>
          <p:cNvSpPr txBox="1"/>
          <p:nvPr/>
        </p:nvSpPr>
        <p:spPr>
          <a:xfrm>
            <a:off x="5875020" y="2417636"/>
            <a:ext cx="5806440" cy="2308324"/>
          </a:xfrm>
          <a:prstGeom prst="rect">
            <a:avLst/>
          </a:prstGeom>
          <a:noFill/>
          <a:ln>
            <a:solidFill>
              <a:schemeClr val="tx1"/>
            </a:solidFill>
          </a:ln>
        </p:spPr>
        <p:txBody>
          <a:bodyPr wrap="square" rtlCol="0">
            <a:spAutoFit/>
          </a:bodyPr>
          <a:lstStyle/>
          <a:p>
            <a:r>
              <a:rPr lang="en-CA" dirty="0">
                <a:solidFill>
                  <a:schemeClr val="accent6">
                    <a:lumMod val="75000"/>
                  </a:schemeClr>
                </a:solidFill>
              </a:rPr>
              <a:t>@font-face </a:t>
            </a:r>
            <a:r>
              <a:rPr lang="en-CA" dirty="0"/>
              <a:t>{</a:t>
            </a:r>
          </a:p>
          <a:p>
            <a:r>
              <a:rPr lang="en-CA" dirty="0">
                <a:solidFill>
                  <a:srgbClr val="C00000"/>
                </a:solidFill>
              </a:rPr>
              <a:t>     font-family: </a:t>
            </a:r>
            <a:r>
              <a:rPr lang="en-CA" dirty="0"/>
              <a:t>'foo';</a:t>
            </a:r>
          </a:p>
          <a:p>
            <a:r>
              <a:rPr lang="en-CA" dirty="0"/>
              <a:t>     </a:t>
            </a:r>
            <a:r>
              <a:rPr lang="en-CA" dirty="0" err="1">
                <a:solidFill>
                  <a:srgbClr val="C00000"/>
                </a:solidFill>
              </a:rPr>
              <a:t>src</a:t>
            </a:r>
            <a:r>
              <a:rPr lang="en-CA" dirty="0">
                <a:solidFill>
                  <a:srgbClr val="C00000"/>
                </a:solidFill>
              </a:rPr>
              <a:t>:</a:t>
            </a:r>
            <a:r>
              <a:rPr lang="en-CA" dirty="0"/>
              <a:t> </a:t>
            </a:r>
            <a:r>
              <a:rPr lang="en-CA" dirty="0" err="1"/>
              <a:t>url</a:t>
            </a:r>
            <a:r>
              <a:rPr lang="en-CA" dirty="0"/>
              <a:t>('fonts/foo-type.woff2') format('woff2'),</a:t>
            </a:r>
          </a:p>
          <a:p>
            <a:r>
              <a:rPr lang="en-CA" dirty="0"/>
              <a:t>            </a:t>
            </a:r>
            <a:r>
              <a:rPr lang="en-CA" dirty="0" err="1"/>
              <a:t>url</a:t>
            </a:r>
            <a:r>
              <a:rPr lang="en-CA" dirty="0"/>
              <a:t>('fonts/</a:t>
            </a:r>
            <a:r>
              <a:rPr lang="en-CA" dirty="0" err="1"/>
              <a:t>foo.woff</a:t>
            </a:r>
            <a:r>
              <a:rPr lang="en-CA" dirty="0"/>
              <a:t>') format('</a:t>
            </a:r>
            <a:r>
              <a:rPr lang="en-CA" dirty="0" err="1"/>
              <a:t>woff</a:t>
            </a:r>
            <a:r>
              <a:rPr lang="en-CA" dirty="0"/>
              <a:t>'),</a:t>
            </a:r>
          </a:p>
          <a:p>
            <a:r>
              <a:rPr lang="en-CA" dirty="0"/>
              <a:t>            </a:t>
            </a:r>
            <a:r>
              <a:rPr lang="en-CA" dirty="0" err="1"/>
              <a:t>url</a:t>
            </a:r>
            <a:r>
              <a:rPr lang="en-CA" dirty="0"/>
              <a:t>('fonts/foo.ttf') format('</a:t>
            </a:r>
            <a:r>
              <a:rPr lang="en-CA" dirty="0" err="1"/>
              <a:t>truetype</a:t>
            </a:r>
            <a:r>
              <a:rPr lang="en-CA" dirty="0"/>
              <a:t>'),</a:t>
            </a:r>
          </a:p>
          <a:p>
            <a:r>
              <a:rPr lang="en-CA" dirty="0"/>
              <a:t>     </a:t>
            </a:r>
            <a:r>
              <a:rPr lang="en-CA" dirty="0">
                <a:solidFill>
                  <a:srgbClr val="C00000"/>
                </a:solidFill>
              </a:rPr>
              <a:t>font-weight:</a:t>
            </a:r>
            <a:r>
              <a:rPr lang="en-CA" dirty="0"/>
              <a:t> normal;</a:t>
            </a:r>
          </a:p>
          <a:p>
            <a:r>
              <a:rPr lang="en-CA" dirty="0"/>
              <a:t>     </a:t>
            </a:r>
            <a:r>
              <a:rPr lang="en-CA" dirty="0">
                <a:solidFill>
                  <a:srgbClr val="C00000"/>
                </a:solidFill>
              </a:rPr>
              <a:t>font-style:</a:t>
            </a:r>
            <a:r>
              <a:rPr lang="en-CA" dirty="0"/>
              <a:t> normal;</a:t>
            </a:r>
          </a:p>
          <a:p>
            <a:r>
              <a:rPr lang="en-CA" dirty="0"/>
              <a:t>}</a:t>
            </a:r>
          </a:p>
        </p:txBody>
      </p:sp>
      <p:sp>
        <p:nvSpPr>
          <p:cNvPr id="7" name="TextBox 6">
            <a:extLst>
              <a:ext uri="{FF2B5EF4-FFF2-40B4-BE49-F238E27FC236}">
                <a16:creationId xmlns:a16="http://schemas.microsoft.com/office/drawing/2014/main" id="{6EC8A98F-C888-4899-8584-91CAFA1C85FD}"/>
              </a:ext>
            </a:extLst>
          </p:cNvPr>
          <p:cNvSpPr txBox="1"/>
          <p:nvPr/>
        </p:nvSpPr>
        <p:spPr>
          <a:xfrm>
            <a:off x="1280160" y="6375782"/>
            <a:ext cx="9372600" cy="377190"/>
          </a:xfrm>
          <a:prstGeom prst="rect">
            <a:avLst/>
          </a:prstGeom>
          <a:noFill/>
        </p:spPr>
        <p:txBody>
          <a:bodyPr wrap="square" rtlCol="0">
            <a:spAutoFit/>
          </a:bodyPr>
          <a:lstStyle/>
          <a:p>
            <a:r>
              <a:rPr lang="en-CA" dirty="0"/>
              <a:t>Code modified from: </a:t>
            </a:r>
            <a:r>
              <a:rPr lang="en-CA" dirty="0">
                <a:hlinkClick r:id="rId2"/>
              </a:rPr>
              <a:t>https://developer.mozilla.org/en-US/docs/Learn/CSS/Styling_text/Web_fonts</a:t>
            </a:r>
            <a:endParaRPr lang="en-CA" dirty="0"/>
          </a:p>
        </p:txBody>
      </p:sp>
    </p:spTree>
    <p:extLst>
      <p:ext uri="{BB962C8B-B14F-4D97-AF65-F5344CB8AC3E}">
        <p14:creationId xmlns:p14="http://schemas.microsoft.com/office/powerpoint/2010/main" val="349823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6F33-CF56-4A0F-B22B-182AD23C0B4F}"/>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3534729B-FA9B-4B22-90CE-7E0EB05F0F28}"/>
              </a:ext>
            </a:extLst>
          </p:cNvPr>
          <p:cNvSpPr>
            <a:spLocks noGrp="1"/>
          </p:cNvSpPr>
          <p:nvPr>
            <p:ph idx="1"/>
          </p:nvPr>
        </p:nvSpPr>
        <p:spPr/>
        <p:txBody>
          <a:bodyPr/>
          <a:lstStyle/>
          <a:p>
            <a:r>
              <a:rPr lang="en-CA" dirty="0"/>
              <a:t>Typography</a:t>
            </a:r>
          </a:p>
          <a:p>
            <a:r>
              <a:rPr lang="en-CA" dirty="0"/>
              <a:t>Custom Web Fonts</a:t>
            </a:r>
          </a:p>
          <a:p>
            <a:r>
              <a:rPr lang="en-CA" dirty="0"/>
              <a:t>Responsive Web Design Tools</a:t>
            </a:r>
          </a:p>
          <a:p>
            <a:r>
              <a:rPr lang="en-CA" dirty="0"/>
              <a:t>Media Queries</a:t>
            </a:r>
          </a:p>
          <a:p>
            <a:r>
              <a:rPr lang="en-CA" dirty="0"/>
              <a:t>Fluid Responsive Layout</a:t>
            </a:r>
          </a:p>
        </p:txBody>
      </p:sp>
    </p:spTree>
    <p:extLst>
      <p:ext uri="{BB962C8B-B14F-4D97-AF65-F5344CB8AC3E}">
        <p14:creationId xmlns:p14="http://schemas.microsoft.com/office/powerpoint/2010/main" val="1512418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C824-BC55-4BED-8646-DC1FF18E9BED}"/>
              </a:ext>
            </a:extLst>
          </p:cNvPr>
          <p:cNvSpPr>
            <a:spLocks noGrp="1"/>
          </p:cNvSpPr>
          <p:nvPr>
            <p:ph type="title"/>
          </p:nvPr>
        </p:nvSpPr>
        <p:spPr/>
        <p:txBody>
          <a:bodyPr/>
          <a:lstStyle/>
          <a:p>
            <a:r>
              <a:rPr lang="en-CA" dirty="0"/>
              <a:t>Using @font-face</a:t>
            </a:r>
          </a:p>
        </p:txBody>
      </p:sp>
      <p:sp>
        <p:nvSpPr>
          <p:cNvPr id="3" name="Content Placeholder 2">
            <a:extLst>
              <a:ext uri="{FF2B5EF4-FFF2-40B4-BE49-F238E27FC236}">
                <a16:creationId xmlns:a16="http://schemas.microsoft.com/office/drawing/2014/main" id="{EFA8ADA8-0F92-4904-8212-982FDCC4B2DC}"/>
              </a:ext>
            </a:extLst>
          </p:cNvPr>
          <p:cNvSpPr>
            <a:spLocks noGrp="1"/>
          </p:cNvSpPr>
          <p:nvPr>
            <p:ph idx="1"/>
          </p:nvPr>
        </p:nvSpPr>
        <p:spPr>
          <a:xfrm>
            <a:off x="838200" y="1825625"/>
            <a:ext cx="4522470" cy="4351338"/>
          </a:xfrm>
        </p:spPr>
        <p:txBody>
          <a:bodyPr/>
          <a:lstStyle/>
          <a:p>
            <a:r>
              <a:rPr lang="en-CA" dirty="0"/>
              <a:t>Once you have declared your font in an @font-face declaration, simply call the font inside a CSS ruleset</a:t>
            </a:r>
          </a:p>
        </p:txBody>
      </p:sp>
      <p:sp>
        <p:nvSpPr>
          <p:cNvPr id="5" name="TextBox 4">
            <a:extLst>
              <a:ext uri="{FF2B5EF4-FFF2-40B4-BE49-F238E27FC236}">
                <a16:creationId xmlns:a16="http://schemas.microsoft.com/office/drawing/2014/main" id="{9A6A56E5-ED3A-4385-822B-E41B09580E1E}"/>
              </a:ext>
            </a:extLst>
          </p:cNvPr>
          <p:cNvSpPr txBox="1"/>
          <p:nvPr/>
        </p:nvSpPr>
        <p:spPr>
          <a:xfrm>
            <a:off x="5943600" y="4724659"/>
            <a:ext cx="4972050" cy="1384995"/>
          </a:xfrm>
          <a:prstGeom prst="rect">
            <a:avLst/>
          </a:prstGeom>
          <a:noFill/>
          <a:ln>
            <a:solidFill>
              <a:schemeClr val="tx1"/>
            </a:solidFill>
          </a:ln>
        </p:spPr>
        <p:txBody>
          <a:bodyPr wrap="square" rtlCol="0">
            <a:spAutoFit/>
          </a:bodyPr>
          <a:lstStyle/>
          <a:p>
            <a:r>
              <a:rPr lang="en-CA" sz="2800" dirty="0">
                <a:solidFill>
                  <a:schemeClr val="accent6">
                    <a:lumMod val="75000"/>
                  </a:schemeClr>
                </a:solidFill>
              </a:rPr>
              <a:t>p</a:t>
            </a:r>
            <a:r>
              <a:rPr lang="en-CA" sz="2800" dirty="0"/>
              <a:t> {</a:t>
            </a:r>
          </a:p>
          <a:p>
            <a:r>
              <a:rPr lang="en-CA" sz="2800" dirty="0">
                <a:solidFill>
                  <a:schemeClr val="accent2">
                    <a:lumMod val="75000"/>
                  </a:schemeClr>
                </a:solidFill>
              </a:rPr>
              <a:t>    font-family</a:t>
            </a:r>
            <a:r>
              <a:rPr lang="en-CA" sz="2800" dirty="0"/>
              <a:t>: </a:t>
            </a:r>
            <a:r>
              <a:rPr lang="en-CA" sz="2800" dirty="0">
                <a:solidFill>
                  <a:schemeClr val="accent1">
                    <a:lumMod val="75000"/>
                  </a:schemeClr>
                </a:solidFill>
              </a:rPr>
              <a:t>foo, sans-serif</a:t>
            </a:r>
            <a:r>
              <a:rPr lang="en-CA" sz="2800" dirty="0"/>
              <a:t>;</a:t>
            </a:r>
          </a:p>
          <a:p>
            <a:r>
              <a:rPr lang="en-CA" sz="2800" dirty="0"/>
              <a:t>}</a:t>
            </a:r>
          </a:p>
        </p:txBody>
      </p:sp>
      <p:sp>
        <p:nvSpPr>
          <p:cNvPr id="6" name="TextBox 5">
            <a:extLst>
              <a:ext uri="{FF2B5EF4-FFF2-40B4-BE49-F238E27FC236}">
                <a16:creationId xmlns:a16="http://schemas.microsoft.com/office/drawing/2014/main" id="{D3EEC720-CED8-4A62-90C0-33BA0910DD31}"/>
              </a:ext>
            </a:extLst>
          </p:cNvPr>
          <p:cNvSpPr txBox="1"/>
          <p:nvPr/>
        </p:nvSpPr>
        <p:spPr>
          <a:xfrm>
            <a:off x="5943600" y="1194626"/>
            <a:ext cx="5806440" cy="2308324"/>
          </a:xfrm>
          <a:prstGeom prst="rect">
            <a:avLst/>
          </a:prstGeom>
          <a:noFill/>
          <a:ln>
            <a:solidFill>
              <a:schemeClr val="tx1"/>
            </a:solidFill>
          </a:ln>
        </p:spPr>
        <p:txBody>
          <a:bodyPr wrap="square" rtlCol="0">
            <a:spAutoFit/>
          </a:bodyPr>
          <a:lstStyle/>
          <a:p>
            <a:r>
              <a:rPr lang="en-CA" dirty="0">
                <a:solidFill>
                  <a:schemeClr val="accent6">
                    <a:lumMod val="75000"/>
                  </a:schemeClr>
                </a:solidFill>
              </a:rPr>
              <a:t>@font-face </a:t>
            </a:r>
            <a:r>
              <a:rPr lang="en-CA" dirty="0"/>
              <a:t>{</a:t>
            </a:r>
          </a:p>
          <a:p>
            <a:r>
              <a:rPr lang="en-CA" dirty="0">
                <a:solidFill>
                  <a:srgbClr val="C00000"/>
                </a:solidFill>
              </a:rPr>
              <a:t>     font-family: </a:t>
            </a:r>
            <a:r>
              <a:rPr lang="en-CA" dirty="0"/>
              <a:t>'foo';</a:t>
            </a:r>
          </a:p>
          <a:p>
            <a:r>
              <a:rPr lang="en-CA" dirty="0"/>
              <a:t>     </a:t>
            </a:r>
            <a:r>
              <a:rPr lang="en-CA" dirty="0" err="1">
                <a:solidFill>
                  <a:srgbClr val="C00000"/>
                </a:solidFill>
              </a:rPr>
              <a:t>src</a:t>
            </a:r>
            <a:r>
              <a:rPr lang="en-CA" dirty="0">
                <a:solidFill>
                  <a:srgbClr val="C00000"/>
                </a:solidFill>
              </a:rPr>
              <a:t>:</a:t>
            </a:r>
            <a:r>
              <a:rPr lang="en-CA" dirty="0"/>
              <a:t> </a:t>
            </a:r>
            <a:r>
              <a:rPr lang="en-CA" dirty="0" err="1"/>
              <a:t>url</a:t>
            </a:r>
            <a:r>
              <a:rPr lang="en-CA" dirty="0"/>
              <a:t>('fonts/foo-type.woff2') format('woff2'),</a:t>
            </a:r>
          </a:p>
          <a:p>
            <a:r>
              <a:rPr lang="en-CA" dirty="0"/>
              <a:t>            </a:t>
            </a:r>
            <a:r>
              <a:rPr lang="en-CA" dirty="0" err="1"/>
              <a:t>url</a:t>
            </a:r>
            <a:r>
              <a:rPr lang="en-CA" dirty="0"/>
              <a:t>('fonts/</a:t>
            </a:r>
            <a:r>
              <a:rPr lang="en-CA" dirty="0" err="1"/>
              <a:t>foo.woff</a:t>
            </a:r>
            <a:r>
              <a:rPr lang="en-CA" dirty="0"/>
              <a:t>') format('</a:t>
            </a:r>
            <a:r>
              <a:rPr lang="en-CA" dirty="0" err="1"/>
              <a:t>woff</a:t>
            </a:r>
            <a:r>
              <a:rPr lang="en-CA" dirty="0"/>
              <a:t>'),</a:t>
            </a:r>
          </a:p>
          <a:p>
            <a:r>
              <a:rPr lang="en-CA" dirty="0"/>
              <a:t>            </a:t>
            </a:r>
            <a:r>
              <a:rPr lang="en-CA" dirty="0" err="1"/>
              <a:t>url</a:t>
            </a:r>
            <a:r>
              <a:rPr lang="en-CA" dirty="0"/>
              <a:t>('fonts/foo.ttf') format('</a:t>
            </a:r>
            <a:r>
              <a:rPr lang="en-CA" dirty="0" err="1"/>
              <a:t>truetype</a:t>
            </a:r>
            <a:r>
              <a:rPr lang="en-CA" dirty="0"/>
              <a:t>'),</a:t>
            </a:r>
          </a:p>
          <a:p>
            <a:r>
              <a:rPr lang="en-CA" dirty="0"/>
              <a:t>     </a:t>
            </a:r>
            <a:r>
              <a:rPr lang="en-CA" dirty="0">
                <a:solidFill>
                  <a:srgbClr val="C00000"/>
                </a:solidFill>
              </a:rPr>
              <a:t>font-weight:</a:t>
            </a:r>
            <a:r>
              <a:rPr lang="en-CA" dirty="0"/>
              <a:t> normal;</a:t>
            </a:r>
          </a:p>
          <a:p>
            <a:r>
              <a:rPr lang="en-CA" dirty="0"/>
              <a:t>     </a:t>
            </a:r>
            <a:r>
              <a:rPr lang="en-CA" dirty="0">
                <a:solidFill>
                  <a:srgbClr val="C00000"/>
                </a:solidFill>
              </a:rPr>
              <a:t>font-style:</a:t>
            </a:r>
            <a:r>
              <a:rPr lang="en-CA" dirty="0"/>
              <a:t> normal;</a:t>
            </a:r>
          </a:p>
          <a:p>
            <a:r>
              <a:rPr lang="en-CA" dirty="0"/>
              <a:t>}</a:t>
            </a:r>
          </a:p>
        </p:txBody>
      </p:sp>
      <p:sp>
        <p:nvSpPr>
          <p:cNvPr id="7" name="Arrow: Down 6">
            <a:extLst>
              <a:ext uri="{FF2B5EF4-FFF2-40B4-BE49-F238E27FC236}">
                <a16:creationId xmlns:a16="http://schemas.microsoft.com/office/drawing/2014/main" id="{4EF19DDD-C02E-41B4-B682-C7F27E98AE92}"/>
              </a:ext>
            </a:extLst>
          </p:cNvPr>
          <p:cNvSpPr/>
          <p:nvPr/>
        </p:nvSpPr>
        <p:spPr>
          <a:xfrm>
            <a:off x="8065484" y="3623310"/>
            <a:ext cx="495585" cy="972031"/>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906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6645-8B12-43F0-B708-B826433CA27F}"/>
              </a:ext>
            </a:extLst>
          </p:cNvPr>
          <p:cNvSpPr>
            <a:spLocks noGrp="1"/>
          </p:cNvSpPr>
          <p:nvPr>
            <p:ph type="title"/>
          </p:nvPr>
        </p:nvSpPr>
        <p:spPr/>
        <p:txBody>
          <a:bodyPr/>
          <a:lstStyle/>
          <a:p>
            <a:r>
              <a:rPr lang="en-CA" dirty="0"/>
              <a:t>A Quick Note on Font File Types</a:t>
            </a:r>
          </a:p>
        </p:txBody>
      </p:sp>
      <p:sp>
        <p:nvSpPr>
          <p:cNvPr id="3" name="Content Placeholder 2">
            <a:extLst>
              <a:ext uri="{FF2B5EF4-FFF2-40B4-BE49-F238E27FC236}">
                <a16:creationId xmlns:a16="http://schemas.microsoft.com/office/drawing/2014/main" id="{89AE7518-B73E-4EFC-ACE9-8AB9126242D0}"/>
              </a:ext>
            </a:extLst>
          </p:cNvPr>
          <p:cNvSpPr>
            <a:spLocks noGrp="1"/>
          </p:cNvSpPr>
          <p:nvPr>
            <p:ph idx="1"/>
          </p:nvPr>
        </p:nvSpPr>
        <p:spPr>
          <a:xfrm>
            <a:off x="838200" y="1690688"/>
            <a:ext cx="10515600" cy="4744402"/>
          </a:xfrm>
        </p:spPr>
        <p:txBody>
          <a:bodyPr>
            <a:normAutofit/>
          </a:bodyPr>
          <a:lstStyle/>
          <a:p>
            <a:r>
              <a:rPr lang="en-CA" sz="3200" dirty="0"/>
              <a:t>You can use a standard desktop font file (.</a:t>
            </a:r>
            <a:r>
              <a:rPr lang="en-CA" sz="3200" dirty="0" err="1"/>
              <a:t>otf</a:t>
            </a:r>
            <a:r>
              <a:rPr lang="en-CA" sz="3200" dirty="0"/>
              <a:t>/.</a:t>
            </a:r>
            <a:r>
              <a:rPr lang="en-CA" sz="3200" dirty="0" err="1"/>
              <a:t>ttf</a:t>
            </a:r>
            <a:r>
              <a:rPr lang="en-CA" sz="3200" dirty="0"/>
              <a:t>) on the web but these file types are not optimized for web use. </a:t>
            </a:r>
          </a:p>
          <a:p>
            <a:r>
              <a:rPr lang="en-CA" sz="3200" dirty="0"/>
              <a:t>OTF/TTF font file sizes will be larger then if using a web font file format</a:t>
            </a:r>
          </a:p>
          <a:p>
            <a:pPr marL="0" indent="0">
              <a:buNone/>
            </a:pPr>
            <a:endParaRPr lang="en-CA" dirty="0"/>
          </a:p>
        </p:txBody>
      </p:sp>
    </p:spTree>
    <p:extLst>
      <p:ext uri="{BB962C8B-B14F-4D97-AF65-F5344CB8AC3E}">
        <p14:creationId xmlns:p14="http://schemas.microsoft.com/office/powerpoint/2010/main" val="4153448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119C-1485-4C07-9D5D-8CBF00BE97CC}"/>
              </a:ext>
            </a:extLst>
          </p:cNvPr>
          <p:cNvSpPr>
            <a:spLocks noGrp="1"/>
          </p:cNvSpPr>
          <p:nvPr>
            <p:ph type="title"/>
          </p:nvPr>
        </p:nvSpPr>
        <p:spPr/>
        <p:txBody>
          <a:bodyPr/>
          <a:lstStyle/>
          <a:p>
            <a:r>
              <a:rPr lang="en-CA" dirty="0"/>
              <a:t>Web Font File Formats</a:t>
            </a:r>
          </a:p>
        </p:txBody>
      </p:sp>
      <p:sp>
        <p:nvSpPr>
          <p:cNvPr id="3" name="Content Placeholder 2">
            <a:extLst>
              <a:ext uri="{FF2B5EF4-FFF2-40B4-BE49-F238E27FC236}">
                <a16:creationId xmlns:a16="http://schemas.microsoft.com/office/drawing/2014/main" id="{B08157D2-3E50-4C55-B14E-C094B19541A1}"/>
              </a:ext>
            </a:extLst>
          </p:cNvPr>
          <p:cNvSpPr>
            <a:spLocks noGrp="1"/>
          </p:cNvSpPr>
          <p:nvPr>
            <p:ph idx="1"/>
          </p:nvPr>
        </p:nvSpPr>
        <p:spPr>
          <a:xfrm>
            <a:off x="838200" y="1825624"/>
            <a:ext cx="10515600" cy="4666615"/>
          </a:xfrm>
        </p:spPr>
        <p:txBody>
          <a:bodyPr/>
          <a:lstStyle/>
          <a:p>
            <a:r>
              <a:rPr lang="en-CA" dirty="0"/>
              <a:t>Web Font file formats</a:t>
            </a:r>
          </a:p>
          <a:p>
            <a:pPr lvl="1"/>
            <a:r>
              <a:rPr lang="en-CA" dirty="0"/>
              <a:t>EOT (IE6-IE8)</a:t>
            </a:r>
          </a:p>
          <a:p>
            <a:pPr lvl="1"/>
            <a:r>
              <a:rPr lang="en-CA" dirty="0"/>
              <a:t>SVG (Old iPhone – Mobile Safari)</a:t>
            </a:r>
          </a:p>
          <a:p>
            <a:pPr lvl="1"/>
            <a:r>
              <a:rPr lang="en-CA" dirty="0"/>
              <a:t>WOFF (IE9, Edge, Chrome, Safari, Mobile Safari, Firefox, Android)</a:t>
            </a:r>
          </a:p>
          <a:p>
            <a:pPr lvl="1"/>
            <a:r>
              <a:rPr lang="en-CA" dirty="0"/>
              <a:t>WOFF2 (Edge, Chrome, Safari (partial), Mobile Safari, Firefox, Latest Android)</a:t>
            </a:r>
          </a:p>
          <a:p>
            <a:pPr lvl="1"/>
            <a:r>
              <a:rPr lang="en-CA" dirty="0"/>
              <a:t>TTF (Edge, Chrome, Safari, Mobile Safari, Firefox, Android)</a:t>
            </a:r>
          </a:p>
          <a:p>
            <a:r>
              <a:rPr lang="en-CA" dirty="0"/>
              <a:t>If you do not need to support IE6-8 than you can get by with just WOFF and WOFF2 font files for most modern browsers</a:t>
            </a:r>
          </a:p>
          <a:p>
            <a:r>
              <a:rPr lang="en-CA" dirty="0"/>
              <a:t>Need to support older Android: use TTF or OTF font files</a:t>
            </a:r>
          </a:p>
          <a:p>
            <a:r>
              <a:rPr lang="en-CA" dirty="0"/>
              <a:t>Need to support really old iPhones: use an SVG font file format</a:t>
            </a:r>
          </a:p>
        </p:txBody>
      </p:sp>
    </p:spTree>
    <p:extLst>
      <p:ext uri="{BB962C8B-B14F-4D97-AF65-F5344CB8AC3E}">
        <p14:creationId xmlns:p14="http://schemas.microsoft.com/office/powerpoint/2010/main" val="126613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96EE-FAFC-4818-9A41-93BCF889A88D}"/>
              </a:ext>
            </a:extLst>
          </p:cNvPr>
          <p:cNvSpPr>
            <a:spLocks noGrp="1"/>
          </p:cNvSpPr>
          <p:nvPr>
            <p:ph type="title"/>
          </p:nvPr>
        </p:nvSpPr>
        <p:spPr/>
        <p:txBody>
          <a:bodyPr/>
          <a:lstStyle/>
          <a:p>
            <a:r>
              <a:rPr lang="en-CA" dirty="0"/>
              <a:t>@font-face Format Order</a:t>
            </a:r>
          </a:p>
        </p:txBody>
      </p:sp>
      <p:sp>
        <p:nvSpPr>
          <p:cNvPr id="3" name="Content Placeholder 2">
            <a:extLst>
              <a:ext uri="{FF2B5EF4-FFF2-40B4-BE49-F238E27FC236}">
                <a16:creationId xmlns:a16="http://schemas.microsoft.com/office/drawing/2014/main" id="{02A5B8A4-6D95-4E8B-91C8-1A75F5E4A3CF}"/>
              </a:ext>
            </a:extLst>
          </p:cNvPr>
          <p:cNvSpPr>
            <a:spLocks noGrp="1"/>
          </p:cNvSpPr>
          <p:nvPr>
            <p:ph idx="1"/>
          </p:nvPr>
        </p:nvSpPr>
        <p:spPr>
          <a:xfrm>
            <a:off x="838200" y="1825625"/>
            <a:ext cx="10515600" cy="3077845"/>
          </a:xfrm>
        </p:spPr>
        <p:txBody>
          <a:bodyPr/>
          <a:lstStyle/>
          <a:p>
            <a:r>
              <a:rPr lang="en-CA" dirty="0"/>
              <a:t>In your @font-face declaration format order matters, so declare the most modern format first (WOFF2), followed by older formats</a:t>
            </a:r>
          </a:p>
          <a:p>
            <a:r>
              <a:rPr lang="en-CA" dirty="0"/>
              <a:t>The browser will download the first format it understands</a:t>
            </a:r>
          </a:p>
          <a:p>
            <a:r>
              <a:rPr lang="en-CA" dirty="0"/>
              <a:t>One exception</a:t>
            </a:r>
          </a:p>
          <a:p>
            <a:pPr lvl="1"/>
            <a:r>
              <a:rPr lang="en-CA" dirty="0"/>
              <a:t>If you have to support IE6-8 then declare the EOT formats first followed by WOFF2, WOFF, TTF and SVG</a:t>
            </a:r>
          </a:p>
        </p:txBody>
      </p:sp>
    </p:spTree>
    <p:extLst>
      <p:ext uri="{BB962C8B-B14F-4D97-AF65-F5344CB8AC3E}">
        <p14:creationId xmlns:p14="http://schemas.microsoft.com/office/powerpoint/2010/main" val="410540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6E2E-D4F4-49A1-9AC6-9A10C1D573F3}"/>
              </a:ext>
            </a:extLst>
          </p:cNvPr>
          <p:cNvSpPr>
            <a:spLocks noGrp="1"/>
          </p:cNvSpPr>
          <p:nvPr>
            <p:ph type="title"/>
          </p:nvPr>
        </p:nvSpPr>
        <p:spPr/>
        <p:txBody>
          <a:bodyPr/>
          <a:lstStyle/>
          <a:p>
            <a:r>
              <a:rPr lang="en-CA" dirty="0"/>
              <a:t>@font-face – Modern Browser Support Syntax</a:t>
            </a:r>
          </a:p>
        </p:txBody>
      </p:sp>
      <p:sp>
        <p:nvSpPr>
          <p:cNvPr id="4" name="TextBox 3">
            <a:extLst>
              <a:ext uri="{FF2B5EF4-FFF2-40B4-BE49-F238E27FC236}">
                <a16:creationId xmlns:a16="http://schemas.microsoft.com/office/drawing/2014/main" id="{24FD14CA-39C9-461B-9F95-4D34B46A149F}"/>
              </a:ext>
            </a:extLst>
          </p:cNvPr>
          <p:cNvSpPr txBox="1"/>
          <p:nvPr/>
        </p:nvSpPr>
        <p:spPr>
          <a:xfrm>
            <a:off x="571500" y="1863090"/>
            <a:ext cx="11209020" cy="2246769"/>
          </a:xfrm>
          <a:prstGeom prst="rect">
            <a:avLst/>
          </a:prstGeom>
          <a:noFill/>
          <a:ln>
            <a:solidFill>
              <a:schemeClr val="tx1"/>
            </a:solidFill>
          </a:ln>
        </p:spPr>
        <p:txBody>
          <a:bodyPr wrap="square" rtlCol="0">
            <a:spAutoFit/>
          </a:bodyPr>
          <a:lstStyle/>
          <a:p>
            <a:r>
              <a:rPr lang="en-CA" sz="2800" dirty="0">
                <a:solidFill>
                  <a:schemeClr val="accent6">
                    <a:lumMod val="75000"/>
                  </a:schemeClr>
                </a:solidFill>
              </a:rPr>
              <a:t>@font-face </a:t>
            </a:r>
            <a:r>
              <a:rPr lang="en-CA" sz="2800" dirty="0"/>
              <a:t>{</a:t>
            </a:r>
          </a:p>
          <a:p>
            <a:r>
              <a:rPr lang="en-CA" sz="2800" dirty="0"/>
              <a:t>    </a:t>
            </a:r>
            <a:r>
              <a:rPr lang="en-CA" sz="2800" dirty="0">
                <a:solidFill>
                  <a:srgbClr val="C00000"/>
                </a:solidFill>
              </a:rPr>
              <a:t>font-family:</a:t>
            </a:r>
            <a:r>
              <a:rPr lang="en-CA" sz="2800" dirty="0"/>
              <a:t> 'foo';</a:t>
            </a:r>
            <a:endParaRPr lang="en-CA" sz="2800" dirty="0">
              <a:solidFill>
                <a:schemeClr val="bg1">
                  <a:lumMod val="65000"/>
                </a:schemeClr>
              </a:solidFill>
            </a:endParaRPr>
          </a:p>
          <a:p>
            <a:r>
              <a:rPr lang="en-CA" sz="2800" dirty="0"/>
              <a:t>    </a:t>
            </a:r>
            <a:r>
              <a:rPr lang="en-CA" sz="2800" dirty="0" err="1">
                <a:solidFill>
                  <a:srgbClr val="C00000"/>
                </a:solidFill>
              </a:rPr>
              <a:t>src</a:t>
            </a:r>
            <a:r>
              <a:rPr lang="en-CA" sz="2800" dirty="0">
                <a:solidFill>
                  <a:srgbClr val="C00000"/>
                </a:solidFill>
              </a:rPr>
              <a:t>:</a:t>
            </a:r>
            <a:r>
              <a:rPr lang="en-CA" sz="2800" dirty="0"/>
              <a:t> </a:t>
            </a:r>
            <a:r>
              <a:rPr lang="en-CA" sz="2800" dirty="0" err="1"/>
              <a:t>url</a:t>
            </a:r>
            <a:r>
              <a:rPr lang="en-CA" sz="2800" dirty="0"/>
              <a:t>('foo.woff2') format('woff2'), </a:t>
            </a:r>
            <a:r>
              <a:rPr lang="en-CA" sz="2800" dirty="0">
                <a:solidFill>
                  <a:schemeClr val="bg1">
                    <a:lumMod val="65000"/>
                  </a:schemeClr>
                </a:solidFill>
              </a:rPr>
              <a:t>/* Latest browsers – 2017 */</a:t>
            </a:r>
          </a:p>
          <a:p>
            <a:r>
              <a:rPr lang="en-CA" sz="2800" dirty="0"/>
              <a:t>           </a:t>
            </a:r>
            <a:r>
              <a:rPr lang="en-CA" sz="2800" dirty="0" err="1"/>
              <a:t>url</a:t>
            </a:r>
            <a:r>
              <a:rPr lang="en-CA" sz="2800" dirty="0"/>
              <a:t>('</a:t>
            </a:r>
            <a:r>
              <a:rPr lang="en-CA" sz="2800" dirty="0" err="1"/>
              <a:t>foo.woff</a:t>
            </a:r>
            <a:r>
              <a:rPr lang="en-CA" sz="2800" dirty="0"/>
              <a:t>') format('</a:t>
            </a:r>
            <a:r>
              <a:rPr lang="en-CA" sz="2800" dirty="0" err="1"/>
              <a:t>woff</a:t>
            </a:r>
            <a:r>
              <a:rPr lang="en-CA" sz="2800" dirty="0"/>
              <a:t>'); </a:t>
            </a:r>
            <a:r>
              <a:rPr lang="en-CA" sz="2800" dirty="0">
                <a:solidFill>
                  <a:schemeClr val="bg1">
                    <a:lumMod val="65000"/>
                  </a:schemeClr>
                </a:solidFill>
              </a:rPr>
              <a:t>/* Modern browsers */</a:t>
            </a:r>
          </a:p>
          <a:p>
            <a:r>
              <a:rPr lang="en-CA" sz="2800" dirty="0"/>
              <a:t>}</a:t>
            </a:r>
          </a:p>
        </p:txBody>
      </p:sp>
      <p:sp>
        <p:nvSpPr>
          <p:cNvPr id="5" name="TextBox 4">
            <a:extLst>
              <a:ext uri="{FF2B5EF4-FFF2-40B4-BE49-F238E27FC236}">
                <a16:creationId xmlns:a16="http://schemas.microsoft.com/office/drawing/2014/main" id="{D9A74303-C142-435D-BA7F-C7829FCDFBEE}"/>
              </a:ext>
            </a:extLst>
          </p:cNvPr>
          <p:cNvSpPr txBox="1"/>
          <p:nvPr/>
        </p:nvSpPr>
        <p:spPr>
          <a:xfrm>
            <a:off x="584835" y="6244054"/>
            <a:ext cx="11022330" cy="369332"/>
          </a:xfrm>
          <a:prstGeom prst="rect">
            <a:avLst/>
          </a:prstGeom>
          <a:noFill/>
        </p:spPr>
        <p:txBody>
          <a:bodyPr wrap="square" rtlCol="0">
            <a:spAutoFit/>
          </a:bodyPr>
          <a:lstStyle/>
          <a:p>
            <a:r>
              <a:rPr lang="en-CA" dirty="0"/>
              <a:t>Code above modified from: </a:t>
            </a:r>
            <a:r>
              <a:rPr lang="en-CA" dirty="0">
                <a:hlinkClick r:id="rId2"/>
              </a:rPr>
              <a:t>https://css-tricks.com/snippets/css/using-font-face/</a:t>
            </a:r>
            <a:endParaRPr lang="en-CA" dirty="0"/>
          </a:p>
        </p:txBody>
      </p:sp>
    </p:spTree>
    <p:extLst>
      <p:ext uri="{BB962C8B-B14F-4D97-AF65-F5344CB8AC3E}">
        <p14:creationId xmlns:p14="http://schemas.microsoft.com/office/powerpoint/2010/main" val="1694662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0B39-C842-4986-8950-D11ECD6F9A9D}"/>
              </a:ext>
            </a:extLst>
          </p:cNvPr>
          <p:cNvSpPr>
            <a:spLocks noGrp="1"/>
          </p:cNvSpPr>
          <p:nvPr>
            <p:ph type="title"/>
          </p:nvPr>
        </p:nvSpPr>
        <p:spPr/>
        <p:txBody>
          <a:bodyPr/>
          <a:lstStyle/>
          <a:p>
            <a:r>
              <a:rPr lang="en-CA" dirty="0"/>
              <a:t>@font-face – Deep Browser Support Syntax</a:t>
            </a:r>
          </a:p>
        </p:txBody>
      </p:sp>
      <p:sp>
        <p:nvSpPr>
          <p:cNvPr id="5" name="TextBox 4">
            <a:extLst>
              <a:ext uri="{FF2B5EF4-FFF2-40B4-BE49-F238E27FC236}">
                <a16:creationId xmlns:a16="http://schemas.microsoft.com/office/drawing/2014/main" id="{3213DA98-39A0-47EA-B5A2-3275BE832D87}"/>
              </a:ext>
            </a:extLst>
          </p:cNvPr>
          <p:cNvSpPr txBox="1"/>
          <p:nvPr/>
        </p:nvSpPr>
        <p:spPr>
          <a:xfrm>
            <a:off x="571500" y="1863090"/>
            <a:ext cx="11209020" cy="3970318"/>
          </a:xfrm>
          <a:prstGeom prst="rect">
            <a:avLst/>
          </a:prstGeom>
          <a:noFill/>
          <a:ln>
            <a:solidFill>
              <a:schemeClr val="tx1"/>
            </a:solidFill>
          </a:ln>
        </p:spPr>
        <p:txBody>
          <a:bodyPr wrap="square" rtlCol="0">
            <a:spAutoFit/>
          </a:bodyPr>
          <a:lstStyle/>
          <a:p>
            <a:r>
              <a:rPr lang="en-CA" sz="2800" dirty="0">
                <a:solidFill>
                  <a:schemeClr val="accent6">
                    <a:lumMod val="75000"/>
                  </a:schemeClr>
                </a:solidFill>
              </a:rPr>
              <a:t>@font-face </a:t>
            </a:r>
            <a:r>
              <a:rPr lang="en-CA" sz="2800" dirty="0"/>
              <a:t>{</a:t>
            </a:r>
          </a:p>
          <a:p>
            <a:r>
              <a:rPr lang="en-CA" sz="2800" dirty="0"/>
              <a:t>    </a:t>
            </a:r>
            <a:r>
              <a:rPr lang="en-CA" sz="2800" dirty="0">
                <a:solidFill>
                  <a:srgbClr val="C00000"/>
                </a:solidFill>
              </a:rPr>
              <a:t>font-family:</a:t>
            </a:r>
            <a:r>
              <a:rPr lang="en-CA" sz="2800" dirty="0"/>
              <a:t> 'foo';</a:t>
            </a:r>
          </a:p>
          <a:p>
            <a:r>
              <a:rPr lang="en-CA" sz="2800" dirty="0"/>
              <a:t>    </a:t>
            </a:r>
            <a:r>
              <a:rPr lang="en-CA" sz="2800" dirty="0" err="1">
                <a:solidFill>
                  <a:srgbClr val="C00000"/>
                </a:solidFill>
              </a:rPr>
              <a:t>src</a:t>
            </a:r>
            <a:r>
              <a:rPr lang="en-CA" sz="2800" dirty="0">
                <a:solidFill>
                  <a:srgbClr val="C00000"/>
                </a:solidFill>
              </a:rPr>
              <a:t>:</a:t>
            </a:r>
            <a:r>
              <a:rPr lang="en-CA" sz="2800" dirty="0"/>
              <a:t> </a:t>
            </a:r>
            <a:r>
              <a:rPr lang="en-CA" sz="2800" dirty="0" err="1"/>
              <a:t>url</a:t>
            </a:r>
            <a:r>
              <a:rPr lang="en-CA" sz="2800" dirty="0"/>
              <a:t>('</a:t>
            </a:r>
            <a:r>
              <a:rPr lang="en-CA" sz="2800" dirty="0" err="1"/>
              <a:t>foo.eot</a:t>
            </a:r>
            <a:r>
              <a:rPr lang="en-CA" sz="2800" dirty="0"/>
              <a:t>'); </a:t>
            </a:r>
            <a:r>
              <a:rPr lang="en-CA" sz="2800" dirty="0">
                <a:solidFill>
                  <a:schemeClr val="bg1">
                    <a:lumMod val="65000"/>
                  </a:schemeClr>
                </a:solidFill>
              </a:rPr>
              <a:t>/* IE9 </a:t>
            </a:r>
            <a:r>
              <a:rPr lang="en-CA" sz="2800" dirty="0" err="1">
                <a:solidFill>
                  <a:schemeClr val="bg1">
                    <a:lumMod val="65000"/>
                  </a:schemeClr>
                </a:solidFill>
              </a:rPr>
              <a:t>Compat</a:t>
            </a:r>
            <a:r>
              <a:rPr lang="en-CA" sz="2800" dirty="0">
                <a:solidFill>
                  <a:schemeClr val="bg1">
                    <a:lumMod val="65000"/>
                  </a:schemeClr>
                </a:solidFill>
              </a:rPr>
              <a:t> Modes */</a:t>
            </a:r>
          </a:p>
          <a:p>
            <a:r>
              <a:rPr lang="en-CA" sz="2800" dirty="0"/>
              <a:t>    </a:t>
            </a:r>
            <a:r>
              <a:rPr lang="en-CA" sz="2800" dirty="0" err="1">
                <a:solidFill>
                  <a:srgbClr val="C00000"/>
                </a:solidFill>
              </a:rPr>
              <a:t>src</a:t>
            </a:r>
            <a:r>
              <a:rPr lang="en-CA" sz="2800" dirty="0">
                <a:solidFill>
                  <a:srgbClr val="C00000"/>
                </a:solidFill>
              </a:rPr>
              <a:t>:</a:t>
            </a:r>
            <a:r>
              <a:rPr lang="en-CA" sz="2800" dirty="0"/>
              <a:t> </a:t>
            </a:r>
            <a:r>
              <a:rPr lang="en-CA" sz="2800" dirty="0" err="1"/>
              <a:t>url</a:t>
            </a:r>
            <a:r>
              <a:rPr lang="en-CA" sz="2800" dirty="0"/>
              <a:t>('</a:t>
            </a:r>
            <a:r>
              <a:rPr lang="en-CA" sz="2800" dirty="0" err="1"/>
              <a:t>foo.eot?iefix</a:t>
            </a:r>
            <a:r>
              <a:rPr lang="en-CA" sz="2800" dirty="0"/>
              <a:t>') format('embedded-</a:t>
            </a:r>
            <a:r>
              <a:rPr lang="en-CA" sz="2800" dirty="0" err="1"/>
              <a:t>opentype</a:t>
            </a:r>
            <a:r>
              <a:rPr lang="en-CA" sz="2800" dirty="0"/>
              <a:t>'), </a:t>
            </a:r>
            <a:r>
              <a:rPr lang="en-CA" sz="2800" dirty="0">
                <a:solidFill>
                  <a:schemeClr val="bg1">
                    <a:lumMod val="65000"/>
                  </a:schemeClr>
                </a:solidFill>
              </a:rPr>
              <a:t>/* IE6-IE8 */</a:t>
            </a:r>
          </a:p>
          <a:p>
            <a:r>
              <a:rPr lang="en-CA" sz="2800" dirty="0"/>
              <a:t>           </a:t>
            </a:r>
            <a:r>
              <a:rPr lang="en-CA" sz="2800" dirty="0" err="1"/>
              <a:t>url</a:t>
            </a:r>
            <a:r>
              <a:rPr lang="en-CA" sz="2800" dirty="0"/>
              <a:t>('foo.woff2') format('woff2'), </a:t>
            </a:r>
            <a:r>
              <a:rPr lang="en-CA" sz="2800" dirty="0">
                <a:solidFill>
                  <a:schemeClr val="bg1">
                    <a:lumMod val="65000"/>
                  </a:schemeClr>
                </a:solidFill>
              </a:rPr>
              <a:t>/* Latest browsers – 2017 */</a:t>
            </a:r>
          </a:p>
          <a:p>
            <a:r>
              <a:rPr lang="en-CA" sz="2800" dirty="0"/>
              <a:t>           </a:t>
            </a:r>
            <a:r>
              <a:rPr lang="en-CA" sz="2800" dirty="0" err="1"/>
              <a:t>url</a:t>
            </a:r>
            <a:r>
              <a:rPr lang="en-CA" sz="2800" dirty="0"/>
              <a:t>('</a:t>
            </a:r>
            <a:r>
              <a:rPr lang="en-CA" sz="2800" dirty="0" err="1"/>
              <a:t>foo.woff</a:t>
            </a:r>
            <a:r>
              <a:rPr lang="en-CA" sz="2800" dirty="0"/>
              <a:t>') format('</a:t>
            </a:r>
            <a:r>
              <a:rPr lang="en-CA" sz="2800" dirty="0" err="1"/>
              <a:t>woff</a:t>
            </a:r>
            <a:r>
              <a:rPr lang="en-CA" sz="2800" dirty="0"/>
              <a:t>'), </a:t>
            </a:r>
            <a:r>
              <a:rPr lang="en-CA" sz="2800" dirty="0">
                <a:solidFill>
                  <a:schemeClr val="bg1">
                    <a:lumMod val="65000"/>
                  </a:schemeClr>
                </a:solidFill>
              </a:rPr>
              <a:t>/* Modern browsers */</a:t>
            </a:r>
          </a:p>
          <a:p>
            <a:r>
              <a:rPr lang="en-CA" sz="2800" dirty="0"/>
              <a:t>           </a:t>
            </a:r>
            <a:r>
              <a:rPr lang="en-CA" sz="2800" dirty="0" err="1"/>
              <a:t>url</a:t>
            </a:r>
            <a:r>
              <a:rPr lang="en-CA" sz="2800" dirty="0"/>
              <a:t>('foo.ttf') format('</a:t>
            </a:r>
            <a:r>
              <a:rPr lang="en-CA" sz="2800" dirty="0" err="1"/>
              <a:t>truetype</a:t>
            </a:r>
            <a:r>
              <a:rPr lang="en-CA" sz="2800" dirty="0"/>
              <a:t>'), </a:t>
            </a:r>
            <a:r>
              <a:rPr lang="en-CA" sz="2800" dirty="0">
                <a:solidFill>
                  <a:schemeClr val="bg1">
                    <a:lumMod val="65000"/>
                  </a:schemeClr>
                </a:solidFill>
              </a:rPr>
              <a:t>/* Safari, Android, iOS */</a:t>
            </a:r>
          </a:p>
          <a:p>
            <a:r>
              <a:rPr lang="en-CA" sz="2800" dirty="0"/>
              <a:t>           </a:t>
            </a:r>
            <a:r>
              <a:rPr lang="en-CA" sz="2800" dirty="0" err="1"/>
              <a:t>url</a:t>
            </a:r>
            <a:r>
              <a:rPr lang="en-CA" sz="2800" dirty="0"/>
              <a:t>('</a:t>
            </a:r>
            <a:r>
              <a:rPr lang="en-CA" sz="2800" dirty="0" err="1"/>
              <a:t>foo.svg#svgFontName</a:t>
            </a:r>
            <a:r>
              <a:rPr lang="en-CA" sz="2800" dirty="0"/>
              <a:t>') format('</a:t>
            </a:r>
            <a:r>
              <a:rPr lang="en-CA" sz="2800" dirty="0" err="1"/>
              <a:t>svg</a:t>
            </a:r>
            <a:r>
              <a:rPr lang="en-CA" sz="2800" dirty="0"/>
              <a:t>'); </a:t>
            </a:r>
            <a:r>
              <a:rPr lang="en-CA" sz="2800" dirty="0">
                <a:solidFill>
                  <a:schemeClr val="bg1">
                    <a:lumMod val="65000"/>
                  </a:schemeClr>
                </a:solidFill>
              </a:rPr>
              <a:t>/* Legacy </a:t>
            </a:r>
            <a:r>
              <a:rPr lang="en-CA" sz="2800" dirty="0" err="1">
                <a:solidFill>
                  <a:schemeClr val="bg1">
                    <a:lumMod val="65000"/>
                  </a:schemeClr>
                </a:solidFill>
              </a:rPr>
              <a:t>iOs</a:t>
            </a:r>
            <a:r>
              <a:rPr lang="en-CA" sz="2800" dirty="0">
                <a:solidFill>
                  <a:schemeClr val="bg1">
                    <a:lumMod val="65000"/>
                  </a:schemeClr>
                </a:solidFill>
              </a:rPr>
              <a:t> */</a:t>
            </a:r>
          </a:p>
          <a:p>
            <a:r>
              <a:rPr lang="en-CA" sz="2800" dirty="0"/>
              <a:t>}</a:t>
            </a:r>
          </a:p>
        </p:txBody>
      </p:sp>
      <p:sp>
        <p:nvSpPr>
          <p:cNvPr id="6" name="TextBox 5">
            <a:extLst>
              <a:ext uri="{FF2B5EF4-FFF2-40B4-BE49-F238E27FC236}">
                <a16:creationId xmlns:a16="http://schemas.microsoft.com/office/drawing/2014/main" id="{6F8A8B76-C985-4584-9D38-635679831161}"/>
              </a:ext>
            </a:extLst>
          </p:cNvPr>
          <p:cNvSpPr txBox="1"/>
          <p:nvPr/>
        </p:nvSpPr>
        <p:spPr>
          <a:xfrm>
            <a:off x="571500" y="6369784"/>
            <a:ext cx="11022330" cy="369332"/>
          </a:xfrm>
          <a:prstGeom prst="rect">
            <a:avLst/>
          </a:prstGeom>
          <a:noFill/>
        </p:spPr>
        <p:txBody>
          <a:bodyPr wrap="square" rtlCol="0">
            <a:spAutoFit/>
          </a:bodyPr>
          <a:lstStyle/>
          <a:p>
            <a:r>
              <a:rPr lang="en-CA" dirty="0"/>
              <a:t>Code above modified from: </a:t>
            </a:r>
            <a:r>
              <a:rPr lang="en-CA" dirty="0">
                <a:hlinkClick r:id="rId2"/>
              </a:rPr>
              <a:t>https://css-tricks.com/snippets/css/using-font-face/</a:t>
            </a:r>
            <a:endParaRPr lang="en-CA" dirty="0"/>
          </a:p>
        </p:txBody>
      </p:sp>
    </p:spTree>
    <p:extLst>
      <p:ext uri="{BB962C8B-B14F-4D97-AF65-F5344CB8AC3E}">
        <p14:creationId xmlns:p14="http://schemas.microsoft.com/office/powerpoint/2010/main" val="205567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ECBB-B2C5-422E-8D23-551B2E56CE0E}"/>
              </a:ext>
            </a:extLst>
          </p:cNvPr>
          <p:cNvSpPr>
            <a:spLocks noGrp="1"/>
          </p:cNvSpPr>
          <p:nvPr>
            <p:ph type="title"/>
          </p:nvPr>
        </p:nvSpPr>
        <p:spPr/>
        <p:txBody>
          <a:bodyPr/>
          <a:lstStyle/>
          <a:p>
            <a:r>
              <a:rPr lang="en-CA" dirty="0"/>
              <a:t>Free Fonts</a:t>
            </a:r>
          </a:p>
        </p:txBody>
      </p:sp>
      <p:sp>
        <p:nvSpPr>
          <p:cNvPr id="3" name="Content Placeholder 2">
            <a:extLst>
              <a:ext uri="{FF2B5EF4-FFF2-40B4-BE49-F238E27FC236}">
                <a16:creationId xmlns:a16="http://schemas.microsoft.com/office/drawing/2014/main" id="{853EFB26-8A2D-43AC-A55F-0CDCE2605C71}"/>
              </a:ext>
            </a:extLst>
          </p:cNvPr>
          <p:cNvSpPr>
            <a:spLocks noGrp="1"/>
          </p:cNvSpPr>
          <p:nvPr>
            <p:ph idx="1"/>
          </p:nvPr>
        </p:nvSpPr>
        <p:spPr/>
        <p:txBody>
          <a:bodyPr/>
          <a:lstStyle/>
          <a:p>
            <a:r>
              <a:rPr lang="en-CA" dirty="0"/>
              <a:t>Try these sites to get free fonts to use in your graphic designs, web sites and web apps</a:t>
            </a:r>
          </a:p>
          <a:p>
            <a:r>
              <a:rPr lang="en-CA" dirty="0"/>
              <a:t>Double check licenses to make sure they are licensed for web use</a:t>
            </a:r>
          </a:p>
          <a:p>
            <a:pPr lvl="1"/>
            <a:r>
              <a:rPr lang="en-CA" dirty="0"/>
              <a:t>On Font Squirrel look for the globe icon</a:t>
            </a:r>
          </a:p>
          <a:p>
            <a:r>
              <a:rPr lang="en-CA" dirty="0"/>
              <a:t>Web Sites with free fonts</a:t>
            </a:r>
          </a:p>
          <a:p>
            <a:pPr lvl="1"/>
            <a:r>
              <a:rPr lang="en-CA" dirty="0">
                <a:hlinkClick r:id="rId2"/>
              </a:rPr>
              <a:t>https://www.fontsquirrel.com/</a:t>
            </a:r>
            <a:endParaRPr lang="en-CA" dirty="0"/>
          </a:p>
          <a:p>
            <a:pPr lvl="1"/>
            <a:r>
              <a:rPr lang="en-CA" dirty="0">
                <a:hlinkClick r:id="rId3"/>
              </a:rPr>
              <a:t>https://www.dafont.com/</a:t>
            </a:r>
            <a:endParaRPr lang="en-CA" dirty="0"/>
          </a:p>
          <a:p>
            <a:pPr lvl="1"/>
            <a:r>
              <a:rPr lang="en-CA" dirty="0">
                <a:hlinkClick r:id="rId4"/>
              </a:rPr>
              <a:t>https://www.theleagueofmoveabletype.com/</a:t>
            </a:r>
            <a:endParaRPr lang="en-CA" dirty="0"/>
          </a:p>
          <a:p>
            <a:pPr lvl="1"/>
            <a:r>
              <a:rPr lang="en-CA" dirty="0">
                <a:hlinkClick r:id="rId5"/>
              </a:rPr>
              <a:t>http://losttype.com/</a:t>
            </a:r>
            <a:endParaRPr lang="en-CA" dirty="0"/>
          </a:p>
        </p:txBody>
      </p:sp>
      <p:pic>
        <p:nvPicPr>
          <p:cNvPr id="4" name="Picture 3">
            <a:extLst>
              <a:ext uri="{FF2B5EF4-FFF2-40B4-BE49-F238E27FC236}">
                <a16:creationId xmlns:a16="http://schemas.microsoft.com/office/drawing/2014/main" id="{60B785EF-62FA-4523-87B4-E7E3EB3D2447}"/>
              </a:ext>
            </a:extLst>
          </p:cNvPr>
          <p:cNvPicPr>
            <a:picLocks noChangeAspect="1"/>
          </p:cNvPicPr>
          <p:nvPr/>
        </p:nvPicPr>
        <p:blipFill>
          <a:blip r:embed="rId6"/>
          <a:stretch>
            <a:fillRect/>
          </a:stretch>
        </p:blipFill>
        <p:spPr>
          <a:xfrm>
            <a:off x="6562344" y="3177687"/>
            <a:ext cx="546354" cy="573672"/>
          </a:xfrm>
          <a:prstGeom prst="rect">
            <a:avLst/>
          </a:prstGeom>
        </p:spPr>
      </p:pic>
    </p:spTree>
    <p:extLst>
      <p:ext uri="{BB962C8B-B14F-4D97-AF65-F5344CB8AC3E}">
        <p14:creationId xmlns:p14="http://schemas.microsoft.com/office/powerpoint/2010/main" val="126450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6A9B-7896-449B-9D4F-ECD230F10A4C}"/>
              </a:ext>
            </a:extLst>
          </p:cNvPr>
          <p:cNvSpPr>
            <a:spLocks noGrp="1"/>
          </p:cNvSpPr>
          <p:nvPr>
            <p:ph type="title"/>
          </p:nvPr>
        </p:nvSpPr>
        <p:spPr/>
        <p:txBody>
          <a:bodyPr/>
          <a:lstStyle/>
          <a:p>
            <a:r>
              <a:rPr lang="en-CA" dirty="0"/>
              <a:t>Font Hosting Services</a:t>
            </a:r>
          </a:p>
        </p:txBody>
      </p:sp>
      <p:sp>
        <p:nvSpPr>
          <p:cNvPr id="3" name="Content Placeholder 2">
            <a:extLst>
              <a:ext uri="{FF2B5EF4-FFF2-40B4-BE49-F238E27FC236}">
                <a16:creationId xmlns:a16="http://schemas.microsoft.com/office/drawing/2014/main" id="{ED84B0C7-ABE4-4078-9A63-4AAF67754CD6}"/>
              </a:ext>
            </a:extLst>
          </p:cNvPr>
          <p:cNvSpPr>
            <a:spLocks noGrp="1"/>
          </p:cNvSpPr>
          <p:nvPr>
            <p:ph idx="1"/>
          </p:nvPr>
        </p:nvSpPr>
        <p:spPr/>
        <p:txBody>
          <a:bodyPr/>
          <a:lstStyle/>
          <a:p>
            <a:r>
              <a:rPr lang="en-CA" dirty="0"/>
              <a:t>Don't want to deal with @font-face declarations and hosting and serving your own font files, then use a font hosting service</a:t>
            </a:r>
          </a:p>
          <a:p>
            <a:r>
              <a:rPr lang="en-CA" dirty="0"/>
              <a:t>Font Hosting services host your fonts for you</a:t>
            </a:r>
          </a:p>
          <a:p>
            <a:r>
              <a:rPr lang="en-CA" dirty="0"/>
              <a:t>You declare fonts in your CSS file via the "font-family" property inside rulesets, but you do not need make an @font-face declaration</a:t>
            </a:r>
          </a:p>
          <a:p>
            <a:r>
              <a:rPr lang="en-CA" dirty="0"/>
              <a:t>Some font hosting services require a small snippet of JavaScript in the head section. JS files are provided by the font hosting service</a:t>
            </a:r>
          </a:p>
        </p:txBody>
      </p:sp>
    </p:spTree>
    <p:extLst>
      <p:ext uri="{BB962C8B-B14F-4D97-AF65-F5344CB8AC3E}">
        <p14:creationId xmlns:p14="http://schemas.microsoft.com/office/powerpoint/2010/main" val="2797824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A758-1DFA-465F-8918-640B31D8F05A}"/>
              </a:ext>
            </a:extLst>
          </p:cNvPr>
          <p:cNvSpPr>
            <a:spLocks noGrp="1"/>
          </p:cNvSpPr>
          <p:nvPr>
            <p:ph type="title"/>
          </p:nvPr>
        </p:nvSpPr>
        <p:spPr/>
        <p:txBody>
          <a:bodyPr/>
          <a:lstStyle/>
          <a:p>
            <a:r>
              <a:rPr lang="en-CA" dirty="0"/>
              <a:t>Paid Web Font Hosting Services</a:t>
            </a:r>
          </a:p>
        </p:txBody>
      </p:sp>
      <p:sp>
        <p:nvSpPr>
          <p:cNvPr id="3" name="Content Placeholder 2">
            <a:extLst>
              <a:ext uri="{FF2B5EF4-FFF2-40B4-BE49-F238E27FC236}">
                <a16:creationId xmlns:a16="http://schemas.microsoft.com/office/drawing/2014/main" id="{323BAC35-EA24-49EB-9FB8-FD3FB71CBABB}"/>
              </a:ext>
            </a:extLst>
          </p:cNvPr>
          <p:cNvSpPr>
            <a:spLocks noGrp="1"/>
          </p:cNvSpPr>
          <p:nvPr>
            <p:ph idx="1"/>
          </p:nvPr>
        </p:nvSpPr>
        <p:spPr>
          <a:xfrm>
            <a:off x="838200" y="1825625"/>
            <a:ext cx="10515600" cy="3329305"/>
          </a:xfrm>
        </p:spPr>
        <p:txBody>
          <a:bodyPr/>
          <a:lstStyle/>
          <a:p>
            <a:r>
              <a:rPr lang="en-CA" dirty="0" err="1"/>
              <a:t>TypeKit</a:t>
            </a:r>
            <a:endParaRPr lang="en-CA" dirty="0"/>
          </a:p>
          <a:p>
            <a:pPr lvl="1"/>
            <a:r>
              <a:rPr lang="en-CA" dirty="0"/>
              <a:t>If you subscribe to Adobe's Creative Cloud, then you get </a:t>
            </a:r>
            <a:r>
              <a:rPr lang="en-CA" dirty="0" err="1"/>
              <a:t>TypeKit</a:t>
            </a:r>
            <a:r>
              <a:rPr lang="en-CA" dirty="0"/>
              <a:t> as part of your subscription</a:t>
            </a:r>
          </a:p>
          <a:p>
            <a:pPr lvl="1"/>
            <a:r>
              <a:rPr lang="en-CA" dirty="0">
                <a:hlinkClick r:id="rId2"/>
              </a:rPr>
              <a:t>https://typekit.com/</a:t>
            </a:r>
            <a:endParaRPr lang="en-CA" dirty="0"/>
          </a:p>
          <a:p>
            <a:r>
              <a:rPr lang="en-CA" dirty="0"/>
              <a:t>Cloud Typography</a:t>
            </a:r>
          </a:p>
          <a:p>
            <a:pPr lvl="1"/>
            <a:r>
              <a:rPr lang="en-CA" dirty="0">
                <a:hlinkClick r:id="rId3"/>
              </a:rPr>
              <a:t>https://www.typography.com/cloud/welcome/</a:t>
            </a:r>
            <a:endParaRPr lang="en-CA" dirty="0"/>
          </a:p>
          <a:p>
            <a:pPr marL="457200" lvl="1" indent="0">
              <a:buNone/>
            </a:pPr>
            <a:endParaRPr lang="en-CA" dirty="0"/>
          </a:p>
        </p:txBody>
      </p:sp>
    </p:spTree>
    <p:extLst>
      <p:ext uri="{BB962C8B-B14F-4D97-AF65-F5344CB8AC3E}">
        <p14:creationId xmlns:p14="http://schemas.microsoft.com/office/powerpoint/2010/main" val="125355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C921-9F6F-4DD1-9514-B5109E99414B}"/>
              </a:ext>
            </a:extLst>
          </p:cNvPr>
          <p:cNvSpPr>
            <a:spLocks noGrp="1"/>
          </p:cNvSpPr>
          <p:nvPr>
            <p:ph type="title"/>
          </p:nvPr>
        </p:nvSpPr>
        <p:spPr/>
        <p:txBody>
          <a:bodyPr/>
          <a:lstStyle/>
          <a:p>
            <a:r>
              <a:rPr lang="en-CA" dirty="0"/>
              <a:t>Free Web Font Hosting Services</a:t>
            </a:r>
          </a:p>
        </p:txBody>
      </p:sp>
      <p:sp>
        <p:nvSpPr>
          <p:cNvPr id="3" name="Content Placeholder 2">
            <a:extLst>
              <a:ext uri="{FF2B5EF4-FFF2-40B4-BE49-F238E27FC236}">
                <a16:creationId xmlns:a16="http://schemas.microsoft.com/office/drawing/2014/main" id="{5FC2EAFE-4781-4CAA-A1D8-0C4247CBA301}"/>
              </a:ext>
            </a:extLst>
          </p:cNvPr>
          <p:cNvSpPr>
            <a:spLocks noGrp="1"/>
          </p:cNvSpPr>
          <p:nvPr>
            <p:ph idx="1"/>
          </p:nvPr>
        </p:nvSpPr>
        <p:spPr/>
        <p:txBody>
          <a:bodyPr/>
          <a:lstStyle/>
          <a:p>
            <a:r>
              <a:rPr lang="en-CA" dirty="0"/>
              <a:t>Google Fonts</a:t>
            </a:r>
          </a:p>
          <a:p>
            <a:pPr lvl="1"/>
            <a:r>
              <a:rPr lang="en-CA" dirty="0"/>
              <a:t>The easiest to use and by far the most popular web font hosting service</a:t>
            </a:r>
          </a:p>
          <a:p>
            <a:pPr lvl="1"/>
            <a:r>
              <a:rPr lang="en-CA" dirty="0"/>
              <a:t>Be careful with serving users in China as most Google services including fonts are blocked</a:t>
            </a:r>
          </a:p>
          <a:p>
            <a:pPr lvl="1"/>
            <a:r>
              <a:rPr lang="en-CA" dirty="0">
                <a:hlinkClick r:id="rId2"/>
              </a:rPr>
              <a:t>https://fonts.google.com/</a:t>
            </a:r>
            <a:endParaRPr lang="en-CA" dirty="0"/>
          </a:p>
          <a:p>
            <a:r>
              <a:rPr lang="en-CA" dirty="0"/>
              <a:t>Adobe Edge Web Fonts</a:t>
            </a:r>
          </a:p>
          <a:p>
            <a:pPr lvl="1"/>
            <a:r>
              <a:rPr lang="en-CA" dirty="0"/>
              <a:t>A nice alternative to Google</a:t>
            </a:r>
          </a:p>
          <a:p>
            <a:pPr lvl="1"/>
            <a:r>
              <a:rPr lang="en-CA" dirty="0"/>
              <a:t>Good selection of Typefaces</a:t>
            </a:r>
          </a:p>
          <a:p>
            <a:pPr lvl="1"/>
            <a:r>
              <a:rPr lang="en-CA" dirty="0"/>
              <a:t>Font quality is high</a:t>
            </a:r>
          </a:p>
          <a:p>
            <a:pPr lvl="1"/>
            <a:r>
              <a:rPr lang="en-CA" dirty="0">
                <a:hlinkClick r:id="rId3"/>
              </a:rPr>
              <a:t>https://edgewebfonts.adobe.com/</a:t>
            </a:r>
            <a:endParaRPr lang="en-CA" dirty="0"/>
          </a:p>
        </p:txBody>
      </p:sp>
    </p:spTree>
    <p:extLst>
      <p:ext uri="{BB962C8B-B14F-4D97-AF65-F5344CB8AC3E}">
        <p14:creationId xmlns:p14="http://schemas.microsoft.com/office/powerpoint/2010/main" val="718445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7FDB-3DD0-436F-BB2C-19A9D2C9A269}"/>
              </a:ext>
            </a:extLst>
          </p:cNvPr>
          <p:cNvSpPr>
            <a:spLocks noGrp="1"/>
          </p:cNvSpPr>
          <p:nvPr>
            <p:ph type="title"/>
          </p:nvPr>
        </p:nvSpPr>
        <p:spPr/>
        <p:txBody>
          <a:bodyPr/>
          <a:lstStyle/>
          <a:p>
            <a:r>
              <a:rPr lang="en-CA" dirty="0"/>
              <a:t>Typography for the Web</a:t>
            </a:r>
          </a:p>
        </p:txBody>
      </p:sp>
      <p:pic>
        <p:nvPicPr>
          <p:cNvPr id="4" name="Content Placeholder 3">
            <a:extLst>
              <a:ext uri="{FF2B5EF4-FFF2-40B4-BE49-F238E27FC236}">
                <a16:creationId xmlns:a16="http://schemas.microsoft.com/office/drawing/2014/main" id="{6BAE9EB2-9431-48E0-951E-CC438C2E1D70}"/>
              </a:ext>
            </a:extLst>
          </p:cNvPr>
          <p:cNvPicPr>
            <a:picLocks noGrp="1" noChangeAspect="1"/>
          </p:cNvPicPr>
          <p:nvPr>
            <p:ph idx="1"/>
          </p:nvPr>
        </p:nvPicPr>
        <p:blipFill>
          <a:blip r:embed="rId2"/>
          <a:stretch>
            <a:fillRect/>
          </a:stretch>
        </p:blipFill>
        <p:spPr>
          <a:xfrm>
            <a:off x="2171700" y="1970564"/>
            <a:ext cx="7848600" cy="3695700"/>
          </a:xfrm>
          <a:prstGeom prst="rect">
            <a:avLst/>
          </a:prstGeom>
        </p:spPr>
      </p:pic>
      <p:sp>
        <p:nvSpPr>
          <p:cNvPr id="5" name="TextBox 4">
            <a:extLst>
              <a:ext uri="{FF2B5EF4-FFF2-40B4-BE49-F238E27FC236}">
                <a16:creationId xmlns:a16="http://schemas.microsoft.com/office/drawing/2014/main" id="{EFC9179D-A50A-4811-A97A-16734302BF30}"/>
              </a:ext>
            </a:extLst>
          </p:cNvPr>
          <p:cNvSpPr txBox="1"/>
          <p:nvPr/>
        </p:nvSpPr>
        <p:spPr>
          <a:xfrm>
            <a:off x="512064" y="6400800"/>
            <a:ext cx="9863328" cy="369332"/>
          </a:xfrm>
          <a:prstGeom prst="rect">
            <a:avLst/>
          </a:prstGeom>
          <a:noFill/>
        </p:spPr>
        <p:txBody>
          <a:bodyPr wrap="square" rtlCol="0">
            <a:spAutoFit/>
          </a:bodyPr>
          <a:lstStyle/>
          <a:p>
            <a:r>
              <a:rPr lang="en-CA" dirty="0"/>
              <a:t>Above image from: </a:t>
            </a:r>
            <a:r>
              <a:rPr lang="en-CA" dirty="0">
                <a:hlinkClick r:id="rId3"/>
              </a:rPr>
              <a:t>http://pierrickcalvez.com/journal/a-five-minutes-guide-to-better-typography</a:t>
            </a:r>
            <a:endParaRPr lang="en-CA" dirty="0"/>
          </a:p>
        </p:txBody>
      </p:sp>
    </p:spTree>
    <p:extLst>
      <p:ext uri="{BB962C8B-B14F-4D97-AF65-F5344CB8AC3E}">
        <p14:creationId xmlns:p14="http://schemas.microsoft.com/office/powerpoint/2010/main" val="595098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D9E02-757D-47F8-8CC5-DC7B899526D5}"/>
              </a:ext>
            </a:extLst>
          </p:cNvPr>
          <p:cNvSpPr>
            <a:spLocks noGrp="1"/>
          </p:cNvSpPr>
          <p:nvPr>
            <p:ph type="ctrTitle"/>
          </p:nvPr>
        </p:nvSpPr>
        <p:spPr/>
        <p:txBody>
          <a:bodyPr/>
          <a:lstStyle/>
          <a:p>
            <a:r>
              <a:rPr lang="en-CA" dirty="0"/>
              <a:t>Responsive Web Design</a:t>
            </a:r>
          </a:p>
        </p:txBody>
      </p:sp>
      <p:sp>
        <p:nvSpPr>
          <p:cNvPr id="5" name="Subtitle 4">
            <a:extLst>
              <a:ext uri="{FF2B5EF4-FFF2-40B4-BE49-F238E27FC236}">
                <a16:creationId xmlns:a16="http://schemas.microsoft.com/office/drawing/2014/main" id="{13E49941-F431-4B3E-8305-00F91652D196}"/>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1483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6A24-8A3A-4F62-AF9C-B32383AB71BF}"/>
              </a:ext>
            </a:extLst>
          </p:cNvPr>
          <p:cNvSpPr>
            <a:spLocks noGrp="1"/>
          </p:cNvSpPr>
          <p:nvPr>
            <p:ph type="title"/>
          </p:nvPr>
        </p:nvSpPr>
        <p:spPr/>
        <p:txBody>
          <a:bodyPr/>
          <a:lstStyle/>
          <a:p>
            <a:r>
              <a:rPr lang="en-CA" dirty="0"/>
              <a:t>What is the Mobile Web</a:t>
            </a:r>
          </a:p>
        </p:txBody>
      </p:sp>
      <p:sp>
        <p:nvSpPr>
          <p:cNvPr id="3" name="Content Placeholder 2">
            <a:extLst>
              <a:ext uri="{FF2B5EF4-FFF2-40B4-BE49-F238E27FC236}">
                <a16:creationId xmlns:a16="http://schemas.microsoft.com/office/drawing/2014/main" id="{695F1582-E92E-4123-BECB-448646DAB1E3}"/>
              </a:ext>
            </a:extLst>
          </p:cNvPr>
          <p:cNvSpPr>
            <a:spLocks noGrp="1"/>
          </p:cNvSpPr>
          <p:nvPr>
            <p:ph idx="1"/>
          </p:nvPr>
        </p:nvSpPr>
        <p:spPr>
          <a:xfrm>
            <a:off x="838200" y="1825625"/>
            <a:ext cx="5196840" cy="4351338"/>
          </a:xfrm>
        </p:spPr>
        <p:txBody>
          <a:bodyPr/>
          <a:lstStyle/>
          <a:p>
            <a:r>
              <a:rPr lang="en-CA" dirty="0"/>
              <a:t>The Mobile Web refers to access to the world wide web, i.e. the use of browser-based Internet services, from a handheld mobile device, such as a smartphone, a feature phone or a tablet computer, connected to a mobile network or other wireless network.</a:t>
            </a:r>
            <a:r>
              <a:rPr lang="en-CA" baseline="30000" dirty="0"/>
              <a:t>1</a:t>
            </a:r>
          </a:p>
          <a:p>
            <a:pPr marL="0" indent="0">
              <a:buNone/>
            </a:pPr>
            <a:endParaRPr lang="en-CA" dirty="0"/>
          </a:p>
        </p:txBody>
      </p:sp>
      <p:sp>
        <p:nvSpPr>
          <p:cNvPr id="4" name="TextBox 3">
            <a:extLst>
              <a:ext uri="{FF2B5EF4-FFF2-40B4-BE49-F238E27FC236}">
                <a16:creationId xmlns:a16="http://schemas.microsoft.com/office/drawing/2014/main" id="{6CA7736E-7030-48CF-BD94-742AD7F242FC}"/>
              </a:ext>
            </a:extLst>
          </p:cNvPr>
          <p:cNvSpPr txBox="1"/>
          <p:nvPr/>
        </p:nvSpPr>
        <p:spPr>
          <a:xfrm>
            <a:off x="838200" y="6491803"/>
            <a:ext cx="6840760" cy="276999"/>
          </a:xfrm>
          <a:prstGeom prst="rect">
            <a:avLst/>
          </a:prstGeom>
          <a:noFill/>
        </p:spPr>
        <p:txBody>
          <a:bodyPr wrap="square" rtlCol="0">
            <a:spAutoFit/>
          </a:bodyPr>
          <a:lstStyle/>
          <a:p>
            <a:pPr marL="228600" indent="-228600">
              <a:buAutoNum type="arabicPeriod"/>
            </a:pPr>
            <a:r>
              <a:rPr lang="en-CA" sz="1200" dirty="0">
                <a:hlinkClick r:id="rId2"/>
              </a:rPr>
              <a:t>http://en.wikipedia.org/wiki/Mobile_Web</a:t>
            </a:r>
            <a:endParaRPr lang="en-CA" sz="1200" dirty="0"/>
          </a:p>
        </p:txBody>
      </p:sp>
      <p:pic>
        <p:nvPicPr>
          <p:cNvPr id="5" name="Picture 4">
            <a:extLst>
              <a:ext uri="{FF2B5EF4-FFF2-40B4-BE49-F238E27FC236}">
                <a16:creationId xmlns:a16="http://schemas.microsoft.com/office/drawing/2014/main" id="{D059A47A-0344-42E4-9F8B-9331E4C4F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776" y="2761729"/>
            <a:ext cx="971179" cy="1933020"/>
          </a:xfrm>
          <a:prstGeom prst="rect">
            <a:avLst/>
          </a:prstGeom>
        </p:spPr>
      </p:pic>
      <p:pic>
        <p:nvPicPr>
          <p:cNvPr id="6" name="Picture 5">
            <a:extLst>
              <a:ext uri="{FF2B5EF4-FFF2-40B4-BE49-F238E27FC236}">
                <a16:creationId xmlns:a16="http://schemas.microsoft.com/office/drawing/2014/main" id="{1A824C48-52D6-4886-AC51-40835D058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5430" y="1825625"/>
            <a:ext cx="2356657" cy="4049687"/>
          </a:xfrm>
          <a:prstGeom prst="rect">
            <a:avLst/>
          </a:prstGeom>
        </p:spPr>
      </p:pic>
    </p:spTree>
    <p:extLst>
      <p:ext uri="{BB962C8B-B14F-4D97-AF65-F5344CB8AC3E}">
        <p14:creationId xmlns:p14="http://schemas.microsoft.com/office/powerpoint/2010/main" val="1309605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90F27-2CE4-4599-9A61-F4137A610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64" y="1132449"/>
            <a:ext cx="9190892" cy="4308231"/>
          </a:xfrm>
          <a:prstGeom prst="rect">
            <a:avLst/>
          </a:prstGeom>
        </p:spPr>
      </p:pic>
      <p:sp>
        <p:nvSpPr>
          <p:cNvPr id="2" name="Title 1">
            <a:extLst>
              <a:ext uri="{FF2B5EF4-FFF2-40B4-BE49-F238E27FC236}">
                <a16:creationId xmlns:a16="http://schemas.microsoft.com/office/drawing/2014/main" id="{F4F954A9-7C4C-4F20-BD9E-0B82E8919856}"/>
              </a:ext>
            </a:extLst>
          </p:cNvPr>
          <p:cNvSpPr>
            <a:spLocks noGrp="1"/>
          </p:cNvSpPr>
          <p:nvPr>
            <p:ph type="title"/>
          </p:nvPr>
        </p:nvSpPr>
        <p:spPr/>
        <p:txBody>
          <a:bodyPr/>
          <a:lstStyle/>
          <a:p>
            <a:r>
              <a:rPr lang="en-CA" dirty="0"/>
              <a:t>History of the Mobile Web</a:t>
            </a:r>
          </a:p>
        </p:txBody>
      </p:sp>
      <p:sp>
        <p:nvSpPr>
          <p:cNvPr id="6" name="TextBox 5">
            <a:extLst>
              <a:ext uri="{FF2B5EF4-FFF2-40B4-BE49-F238E27FC236}">
                <a16:creationId xmlns:a16="http://schemas.microsoft.com/office/drawing/2014/main" id="{298F440E-D24A-4F44-83A9-96553EA22B33}"/>
              </a:ext>
            </a:extLst>
          </p:cNvPr>
          <p:cNvSpPr txBox="1"/>
          <p:nvPr/>
        </p:nvSpPr>
        <p:spPr>
          <a:xfrm>
            <a:off x="1412632" y="6455312"/>
            <a:ext cx="9941168" cy="276999"/>
          </a:xfrm>
          <a:prstGeom prst="rect">
            <a:avLst/>
          </a:prstGeom>
          <a:noFill/>
        </p:spPr>
        <p:txBody>
          <a:bodyPr wrap="square" rtlCol="0">
            <a:spAutoFit/>
          </a:bodyPr>
          <a:lstStyle/>
          <a:p>
            <a:r>
              <a:rPr lang="en-CA" sz="1200" dirty="0"/>
              <a:t>Evolution Image from: </a:t>
            </a:r>
            <a:r>
              <a:rPr lang="en-CA" sz="1200" dirty="0">
                <a:hlinkClick r:id="rId3"/>
              </a:rPr>
              <a:t>http://www.thehansindia.com/posts/index/Civil-Services/2016-09-26/How-culture-impacted-human-evolution/255872</a:t>
            </a:r>
            <a:endParaRPr lang="en-CA" sz="1200" dirty="0"/>
          </a:p>
        </p:txBody>
      </p:sp>
      <p:pic>
        <p:nvPicPr>
          <p:cNvPr id="2052" name="Picture 4" descr="https://cdn-images-1.medium.com/max/1600/0*6XLY5pOlsHwbmseA.jpeg">
            <a:extLst>
              <a:ext uri="{FF2B5EF4-FFF2-40B4-BE49-F238E27FC236}">
                <a16:creationId xmlns:a16="http://schemas.microsoft.com/office/drawing/2014/main" id="{EB24091B-4DF6-497A-B8AC-055280ABE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834" y="5440680"/>
            <a:ext cx="845879" cy="5161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ackberry 5810">
            <a:extLst>
              <a:ext uri="{FF2B5EF4-FFF2-40B4-BE49-F238E27FC236}">
                <a16:creationId xmlns:a16="http://schemas.microsoft.com/office/drawing/2014/main" id="{54C46472-8F8B-4FA4-88F5-D5E4D32CC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756" y="5449471"/>
            <a:ext cx="591086" cy="6705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reo 650">
            <a:extLst>
              <a:ext uri="{FF2B5EF4-FFF2-40B4-BE49-F238E27FC236}">
                <a16:creationId xmlns:a16="http://schemas.microsoft.com/office/drawing/2014/main" id="{5E95D19B-CAD0-408F-BE19-EB266F1F4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778" y="5322563"/>
            <a:ext cx="752415" cy="752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black device with a screen&#10;&#10;Description generated with high confidence">
            <a:extLst>
              <a:ext uri="{FF2B5EF4-FFF2-40B4-BE49-F238E27FC236}">
                <a16:creationId xmlns:a16="http://schemas.microsoft.com/office/drawing/2014/main" id="{0E97DECC-0AFB-4B75-AF8E-81E2492270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331" y="5437899"/>
            <a:ext cx="472849" cy="766230"/>
          </a:xfrm>
          <a:prstGeom prst="rect">
            <a:avLst/>
          </a:prstGeom>
        </p:spPr>
      </p:pic>
      <p:pic>
        <p:nvPicPr>
          <p:cNvPr id="2058" name="Picture 10" descr="Image result for iphone X">
            <a:extLst>
              <a:ext uri="{FF2B5EF4-FFF2-40B4-BE49-F238E27FC236}">
                <a16:creationId xmlns:a16="http://schemas.microsoft.com/office/drawing/2014/main" id="{7B246601-816D-4239-A7DB-2E1ED0BB44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6046" y="5279581"/>
            <a:ext cx="1347827" cy="101034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pixel 2">
            <a:extLst>
              <a:ext uri="{FF2B5EF4-FFF2-40B4-BE49-F238E27FC236}">
                <a16:creationId xmlns:a16="http://schemas.microsoft.com/office/drawing/2014/main" id="{B78FA732-BBE0-4D64-AF69-94B0D1379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4751" y="5328569"/>
            <a:ext cx="1428095" cy="92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460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0D71-D45A-4113-9FE6-400D628A4111}"/>
              </a:ext>
            </a:extLst>
          </p:cNvPr>
          <p:cNvSpPr>
            <a:spLocks noGrp="1"/>
          </p:cNvSpPr>
          <p:nvPr>
            <p:ph type="title"/>
          </p:nvPr>
        </p:nvSpPr>
        <p:spPr>
          <a:xfrm>
            <a:off x="838200" y="365125"/>
            <a:ext cx="3710354" cy="1325563"/>
          </a:xfrm>
        </p:spPr>
        <p:txBody>
          <a:bodyPr/>
          <a:lstStyle/>
          <a:p>
            <a:r>
              <a:rPr lang="en-CA" dirty="0"/>
              <a:t>Before iPhone</a:t>
            </a:r>
          </a:p>
        </p:txBody>
      </p:sp>
      <p:sp>
        <p:nvSpPr>
          <p:cNvPr id="3" name="Content Placeholder 2">
            <a:extLst>
              <a:ext uri="{FF2B5EF4-FFF2-40B4-BE49-F238E27FC236}">
                <a16:creationId xmlns:a16="http://schemas.microsoft.com/office/drawing/2014/main" id="{FC2DB0A0-83D7-4A85-8A1E-11463CBFA5B9}"/>
              </a:ext>
            </a:extLst>
          </p:cNvPr>
          <p:cNvSpPr>
            <a:spLocks noGrp="1"/>
          </p:cNvSpPr>
          <p:nvPr>
            <p:ph idx="1"/>
          </p:nvPr>
        </p:nvSpPr>
        <p:spPr>
          <a:xfrm>
            <a:off x="838200" y="4074012"/>
            <a:ext cx="3628292" cy="2608142"/>
          </a:xfrm>
        </p:spPr>
        <p:txBody>
          <a:bodyPr>
            <a:normAutofit/>
          </a:bodyPr>
          <a:lstStyle/>
          <a:p>
            <a:r>
              <a:rPr lang="en-CA" sz="2000" dirty="0"/>
              <a:t>Low powered devices</a:t>
            </a:r>
          </a:p>
          <a:p>
            <a:r>
              <a:rPr lang="en-CA" sz="2000" dirty="0"/>
              <a:t>Weak browsers that could only browse a sub set of the web</a:t>
            </a:r>
          </a:p>
          <a:p>
            <a:r>
              <a:rPr lang="en-CA" sz="2000" dirty="0"/>
              <a:t>Slow connectivity to the web</a:t>
            </a:r>
          </a:p>
        </p:txBody>
      </p:sp>
      <p:pic>
        <p:nvPicPr>
          <p:cNvPr id="4" name="Picture 4" descr="https://cdn-images-1.medium.com/max/1600/0*6XLY5pOlsHwbmseA.jpeg">
            <a:extLst>
              <a:ext uri="{FF2B5EF4-FFF2-40B4-BE49-F238E27FC236}">
                <a16:creationId xmlns:a16="http://schemas.microsoft.com/office/drawing/2014/main" id="{D4F154DD-E132-4118-91AB-1F1857534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66" y="1658694"/>
            <a:ext cx="1733377" cy="1057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lackberry 5810">
            <a:extLst>
              <a:ext uri="{FF2B5EF4-FFF2-40B4-BE49-F238E27FC236}">
                <a16:creationId xmlns:a16="http://schemas.microsoft.com/office/drawing/2014/main" id="{2941D96C-2BF7-4140-B57F-0B8133D68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191" y="2796256"/>
            <a:ext cx="985632" cy="11181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reo 650">
            <a:extLst>
              <a:ext uri="{FF2B5EF4-FFF2-40B4-BE49-F238E27FC236}">
                <a16:creationId xmlns:a16="http://schemas.microsoft.com/office/drawing/2014/main" id="{00C9ADAD-730E-49A5-8E03-8FC230039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740" y="1639156"/>
            <a:ext cx="1715139" cy="17151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CFBEE37-B014-43A5-8D2A-75AC975E3098}"/>
              </a:ext>
            </a:extLst>
          </p:cNvPr>
          <p:cNvSpPr txBox="1">
            <a:spLocks/>
          </p:cNvSpPr>
          <p:nvPr/>
        </p:nvSpPr>
        <p:spPr>
          <a:xfrm>
            <a:off x="7672754" y="365124"/>
            <a:ext cx="3710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After iPhone</a:t>
            </a:r>
          </a:p>
        </p:txBody>
      </p:sp>
      <p:cxnSp>
        <p:nvCxnSpPr>
          <p:cNvPr id="10" name="Straight Connector 9">
            <a:extLst>
              <a:ext uri="{FF2B5EF4-FFF2-40B4-BE49-F238E27FC236}">
                <a16:creationId xmlns:a16="http://schemas.microsoft.com/office/drawing/2014/main" id="{713F2B6A-8E63-469A-8179-BB2A6C42B610}"/>
              </a:ext>
            </a:extLst>
          </p:cNvPr>
          <p:cNvCxnSpPr/>
          <p:nvPr/>
        </p:nvCxnSpPr>
        <p:spPr>
          <a:xfrm>
            <a:off x="5821973" y="936455"/>
            <a:ext cx="0" cy="540433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Picture 10" descr="A close up of a black device with a screen&#10;&#10;Description generated with high confidence">
            <a:extLst>
              <a:ext uri="{FF2B5EF4-FFF2-40B4-BE49-F238E27FC236}">
                <a16:creationId xmlns:a16="http://schemas.microsoft.com/office/drawing/2014/main" id="{DF170D90-3685-463A-943B-3BE995446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394" y="2002015"/>
            <a:ext cx="737369" cy="1194872"/>
          </a:xfrm>
          <a:prstGeom prst="rect">
            <a:avLst/>
          </a:prstGeom>
        </p:spPr>
      </p:pic>
      <p:pic>
        <p:nvPicPr>
          <p:cNvPr id="13" name="Picture 12" descr="Image result for google pixel 2">
            <a:extLst>
              <a:ext uri="{FF2B5EF4-FFF2-40B4-BE49-F238E27FC236}">
                <a16:creationId xmlns:a16="http://schemas.microsoft.com/office/drawing/2014/main" id="{2FF77A10-DE7A-4C8C-BC89-5CE72D9CE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9471" y="1901038"/>
            <a:ext cx="222699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iphone X">
            <a:extLst>
              <a:ext uri="{FF2B5EF4-FFF2-40B4-BE49-F238E27FC236}">
                <a16:creationId xmlns:a16="http://schemas.microsoft.com/office/drawing/2014/main" id="{90E5F30A-CD97-459D-A427-1340F5501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7645" y="1837167"/>
            <a:ext cx="2101826" cy="1575543"/>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C0016A55-0F70-47A7-B1A5-35680D0F7716}"/>
              </a:ext>
            </a:extLst>
          </p:cNvPr>
          <p:cNvSpPr txBox="1">
            <a:spLocks/>
          </p:cNvSpPr>
          <p:nvPr/>
        </p:nvSpPr>
        <p:spPr>
          <a:xfrm>
            <a:off x="6614412" y="3914410"/>
            <a:ext cx="3628292" cy="2212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a:t>Relatively high powered devices</a:t>
            </a:r>
          </a:p>
          <a:p>
            <a:r>
              <a:rPr lang="en-CA" sz="2000" dirty="0"/>
              <a:t>Full HTML5 compliant browsers that could browse the entire web</a:t>
            </a:r>
          </a:p>
          <a:p>
            <a:r>
              <a:rPr lang="en-CA" sz="2000" dirty="0"/>
              <a:t>fast connectivity to the web</a:t>
            </a:r>
          </a:p>
        </p:txBody>
      </p:sp>
    </p:spTree>
    <p:extLst>
      <p:ext uri="{BB962C8B-B14F-4D97-AF65-F5344CB8AC3E}">
        <p14:creationId xmlns:p14="http://schemas.microsoft.com/office/powerpoint/2010/main" val="2432833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go Mobile</a:t>
            </a:r>
          </a:p>
        </p:txBody>
      </p:sp>
      <p:sp>
        <p:nvSpPr>
          <p:cNvPr id="5" name="TextBox 4"/>
          <p:cNvSpPr txBox="1"/>
          <p:nvPr/>
        </p:nvSpPr>
        <p:spPr>
          <a:xfrm>
            <a:off x="3686063" y="6165304"/>
            <a:ext cx="4623125" cy="369332"/>
          </a:xfrm>
          <a:prstGeom prst="rect">
            <a:avLst/>
          </a:prstGeom>
          <a:noFill/>
        </p:spPr>
        <p:txBody>
          <a:bodyPr wrap="none" rtlCol="0">
            <a:spAutoFit/>
          </a:bodyPr>
          <a:lstStyle/>
          <a:p>
            <a:r>
              <a:rPr lang="en-CA" dirty="0"/>
              <a:t>Source: </a:t>
            </a:r>
            <a:r>
              <a:rPr lang="en-CA" dirty="0">
                <a:hlinkClick r:id="rId3"/>
              </a:rPr>
              <a:t>http://instagram.com/p/W2BuMLQLRB</a:t>
            </a:r>
            <a:endParaRPr lang="en-CA"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391" y="1557939"/>
            <a:ext cx="4268467" cy="4268467"/>
          </a:xfrm>
          <a:prstGeom prst="rect">
            <a:avLst/>
          </a:prstGeom>
        </p:spPr>
      </p:pic>
    </p:spTree>
    <p:extLst>
      <p:ext uri="{BB962C8B-B14F-4D97-AF65-F5344CB8AC3E}">
        <p14:creationId xmlns:p14="http://schemas.microsoft.com/office/powerpoint/2010/main" val="3337125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Global Smartphone Market Share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81520421"/>
              </p:ext>
            </p:extLst>
          </p:nvPr>
        </p:nvGraphicFramePr>
        <p:xfrm>
          <a:off x="2094866" y="1934528"/>
          <a:ext cx="7521575" cy="357981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097972" y="6404189"/>
            <a:ext cx="5760640" cy="246221"/>
          </a:xfrm>
          <a:prstGeom prst="rect">
            <a:avLst/>
          </a:prstGeom>
          <a:noFill/>
        </p:spPr>
        <p:txBody>
          <a:bodyPr wrap="square" rtlCol="0">
            <a:spAutoFit/>
          </a:bodyPr>
          <a:lstStyle/>
          <a:p>
            <a:r>
              <a:rPr lang="en-CA" sz="1000" dirty="0"/>
              <a:t>Chart data source: </a:t>
            </a:r>
            <a:r>
              <a:rPr lang="en-CA" sz="1000" dirty="0">
                <a:hlinkClick r:id="rId3"/>
              </a:rPr>
              <a:t>https://android.jlelse.eu/apple-vs-android-a-comparative-study-2017-c5799a0a1683</a:t>
            </a:r>
            <a:endParaRPr lang="en-CA" sz="1000" dirty="0"/>
          </a:p>
        </p:txBody>
      </p:sp>
    </p:spTree>
    <p:extLst>
      <p:ext uri="{BB962C8B-B14F-4D97-AF65-F5344CB8AC3E}">
        <p14:creationId xmlns:p14="http://schemas.microsoft.com/office/powerpoint/2010/main" val="2991745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439D-FBFA-4290-A69B-D957E22ADFB0}"/>
              </a:ext>
            </a:extLst>
          </p:cNvPr>
          <p:cNvSpPr>
            <a:spLocks noGrp="1"/>
          </p:cNvSpPr>
          <p:nvPr>
            <p:ph type="title"/>
          </p:nvPr>
        </p:nvSpPr>
        <p:spPr/>
        <p:txBody>
          <a:bodyPr/>
          <a:lstStyle/>
          <a:p>
            <a:r>
              <a:rPr lang="en-CA" dirty="0"/>
              <a:t>Class Poll - Smartphones</a:t>
            </a:r>
          </a:p>
        </p:txBody>
      </p:sp>
      <p:graphicFrame>
        <p:nvGraphicFramePr>
          <p:cNvPr id="4" name="Content Placeholder 6">
            <a:extLst>
              <a:ext uri="{FF2B5EF4-FFF2-40B4-BE49-F238E27FC236}">
                <a16:creationId xmlns:a16="http://schemas.microsoft.com/office/drawing/2014/main" id="{AD85F488-E71E-4E66-8CF5-40E8079A91D3}"/>
              </a:ext>
            </a:extLst>
          </p:cNvPr>
          <p:cNvGraphicFramePr>
            <a:graphicFrameLocks noGrp="1"/>
          </p:cNvGraphicFramePr>
          <p:nvPr>
            <p:ph idx="1"/>
            <p:extLst>
              <p:ext uri="{D42A27DB-BD31-4B8C-83A1-F6EECF244321}">
                <p14:modId xmlns:p14="http://schemas.microsoft.com/office/powerpoint/2010/main" val="610238667"/>
              </p:ext>
            </p:extLst>
          </p:nvPr>
        </p:nvGraphicFramePr>
        <p:xfrm>
          <a:off x="1379476" y="1690688"/>
          <a:ext cx="9433048" cy="44895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5492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682E-1C08-4DC7-90DA-D130012DBD06}"/>
              </a:ext>
            </a:extLst>
          </p:cNvPr>
          <p:cNvSpPr>
            <a:spLocks noGrp="1"/>
          </p:cNvSpPr>
          <p:nvPr>
            <p:ph type="title"/>
          </p:nvPr>
        </p:nvSpPr>
        <p:spPr/>
        <p:txBody>
          <a:bodyPr/>
          <a:lstStyle/>
          <a:p>
            <a:r>
              <a:rPr lang="en-CA" dirty="0"/>
              <a:t>Responsive Web Design – Design Inspiration</a:t>
            </a:r>
          </a:p>
        </p:txBody>
      </p:sp>
      <p:sp>
        <p:nvSpPr>
          <p:cNvPr id="4" name="Content Placeholder 2">
            <a:extLst>
              <a:ext uri="{FF2B5EF4-FFF2-40B4-BE49-F238E27FC236}">
                <a16:creationId xmlns:a16="http://schemas.microsoft.com/office/drawing/2014/main" id="{0452E68D-FD17-46B1-9FDE-C7BFF1D4C377}"/>
              </a:ext>
            </a:extLst>
          </p:cNvPr>
          <p:cNvSpPr>
            <a:spLocks noGrp="1"/>
          </p:cNvSpPr>
          <p:nvPr>
            <p:ph idx="1"/>
          </p:nvPr>
        </p:nvSpPr>
        <p:spPr>
          <a:xfrm>
            <a:off x="838200" y="1946448"/>
            <a:ext cx="7520940" cy="3579849"/>
          </a:xfrm>
        </p:spPr>
        <p:txBody>
          <a:bodyPr/>
          <a:lstStyle/>
          <a:p>
            <a:pPr>
              <a:buFont typeface="Arial" panose="020B0604020202020204" pitchFamily="34" charset="0"/>
              <a:buChar char="•"/>
            </a:pPr>
            <a:r>
              <a:rPr lang="en-CA" dirty="0">
                <a:hlinkClick r:id="rId2"/>
              </a:rPr>
              <a:t>http://mediaqueri.es</a:t>
            </a:r>
            <a:endParaRPr lang="en-CA" dirty="0"/>
          </a:p>
          <a:p>
            <a:pPr lvl="1"/>
            <a:r>
              <a:rPr lang="en-CA" dirty="0"/>
              <a:t>To see the different versions of these web sites, from desktop to tablet, simply resize your desktop browser window</a:t>
            </a:r>
          </a:p>
        </p:txBody>
      </p:sp>
    </p:spTree>
    <p:extLst>
      <p:ext uri="{BB962C8B-B14F-4D97-AF65-F5344CB8AC3E}">
        <p14:creationId xmlns:p14="http://schemas.microsoft.com/office/powerpoint/2010/main" val="1862100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30DD7A-220B-4F8C-A90B-2E480FD04DD5}"/>
              </a:ext>
            </a:extLst>
          </p:cNvPr>
          <p:cNvSpPr>
            <a:spLocks noGrp="1"/>
          </p:cNvSpPr>
          <p:nvPr>
            <p:ph type="title"/>
          </p:nvPr>
        </p:nvSpPr>
        <p:spPr>
          <a:xfrm>
            <a:off x="698827" y="640080"/>
            <a:ext cx="7520940" cy="548640"/>
          </a:xfrm>
        </p:spPr>
        <p:txBody>
          <a:bodyPr>
            <a:normAutofit fontScale="90000"/>
          </a:bodyPr>
          <a:lstStyle/>
          <a:p>
            <a:r>
              <a:rPr lang="en-CA" dirty="0"/>
              <a:t>Responsive Web Design Tools</a:t>
            </a:r>
          </a:p>
        </p:txBody>
      </p:sp>
      <p:pic>
        <p:nvPicPr>
          <p:cNvPr id="5" name="Picture 4">
            <a:extLst>
              <a:ext uri="{FF2B5EF4-FFF2-40B4-BE49-F238E27FC236}">
                <a16:creationId xmlns:a16="http://schemas.microsoft.com/office/drawing/2014/main" id="{27C4EC79-485E-4303-9868-03E71BBF7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94" y="1898034"/>
            <a:ext cx="8279365" cy="3682540"/>
          </a:xfrm>
          <a:prstGeom prst="rect">
            <a:avLst/>
          </a:prstGeom>
        </p:spPr>
      </p:pic>
      <p:sp>
        <p:nvSpPr>
          <p:cNvPr id="6" name="TextBox 5">
            <a:extLst>
              <a:ext uri="{FF2B5EF4-FFF2-40B4-BE49-F238E27FC236}">
                <a16:creationId xmlns:a16="http://schemas.microsoft.com/office/drawing/2014/main" id="{CDF269E8-834C-41AB-A2AF-2A20D57B0D3C}"/>
              </a:ext>
            </a:extLst>
          </p:cNvPr>
          <p:cNvSpPr txBox="1"/>
          <p:nvPr/>
        </p:nvSpPr>
        <p:spPr>
          <a:xfrm>
            <a:off x="2666658" y="6449908"/>
            <a:ext cx="7243152" cy="261610"/>
          </a:xfrm>
          <a:prstGeom prst="rect">
            <a:avLst/>
          </a:prstGeom>
          <a:noFill/>
        </p:spPr>
        <p:txBody>
          <a:bodyPr wrap="square" rtlCol="0">
            <a:spAutoFit/>
          </a:bodyPr>
          <a:lstStyle/>
          <a:p>
            <a:r>
              <a:rPr lang="en-CA" sz="1100" dirty="0"/>
              <a:t>The above images from: </a:t>
            </a:r>
            <a:r>
              <a:rPr lang="en-CA" sz="1100" dirty="0">
                <a:hlinkClick r:id="rId3"/>
              </a:rPr>
              <a:t>http://contactlessintelligence.com/2012/07/06/smartphones-the-new-digital-swiss-army-knife</a:t>
            </a:r>
            <a:endParaRPr lang="en-CA" sz="1100" dirty="0"/>
          </a:p>
        </p:txBody>
      </p:sp>
    </p:spTree>
    <p:extLst>
      <p:ext uri="{BB962C8B-B14F-4D97-AF65-F5344CB8AC3E}">
        <p14:creationId xmlns:p14="http://schemas.microsoft.com/office/powerpoint/2010/main" val="629173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D45EA-CD1D-46EC-AC6F-20D29EA7129F}"/>
              </a:ext>
            </a:extLst>
          </p:cNvPr>
          <p:cNvSpPr>
            <a:spLocks noGrp="1"/>
          </p:cNvSpPr>
          <p:nvPr>
            <p:ph idx="1"/>
          </p:nvPr>
        </p:nvSpPr>
        <p:spPr>
          <a:xfrm>
            <a:off x="838200" y="1825625"/>
            <a:ext cx="4968240" cy="4351338"/>
          </a:xfrm>
        </p:spPr>
        <p:txBody>
          <a:bodyPr/>
          <a:lstStyle/>
          <a:p>
            <a:r>
              <a:rPr lang="en-CA" dirty="0"/>
              <a:t>Activate developer tools and click the phone icon to activate device emulation</a:t>
            </a:r>
          </a:p>
          <a:p>
            <a:r>
              <a:rPr lang="en-CA" dirty="0"/>
              <a:t>This is not a true emulator, it still uses the Chrome desktop rendering engine</a:t>
            </a:r>
          </a:p>
          <a:p>
            <a:r>
              <a:rPr lang="en-CA" dirty="0"/>
              <a:t>This tool will give you a good idea of what your layout will look like at different device sizes</a:t>
            </a:r>
          </a:p>
        </p:txBody>
      </p:sp>
      <p:sp>
        <p:nvSpPr>
          <p:cNvPr id="4" name="Title 1">
            <a:extLst>
              <a:ext uri="{FF2B5EF4-FFF2-40B4-BE49-F238E27FC236}">
                <a16:creationId xmlns:a16="http://schemas.microsoft.com/office/drawing/2014/main" id="{2EA59EB2-9455-48ED-861F-4647BB967678}"/>
              </a:ext>
            </a:extLst>
          </p:cNvPr>
          <p:cNvSpPr>
            <a:spLocks noGrp="1"/>
          </p:cNvSpPr>
          <p:nvPr>
            <p:ph type="title"/>
          </p:nvPr>
        </p:nvSpPr>
        <p:spPr/>
        <p:txBody>
          <a:bodyPr/>
          <a:lstStyle/>
          <a:p>
            <a:r>
              <a:rPr lang="en-CA" dirty="0"/>
              <a:t>Browser Tools - Chrome</a:t>
            </a:r>
          </a:p>
        </p:txBody>
      </p:sp>
      <p:pic>
        <p:nvPicPr>
          <p:cNvPr id="5" name="Picture 4">
            <a:extLst>
              <a:ext uri="{FF2B5EF4-FFF2-40B4-BE49-F238E27FC236}">
                <a16:creationId xmlns:a16="http://schemas.microsoft.com/office/drawing/2014/main" id="{7571574E-DD56-415B-8AE3-25A7391104BE}"/>
              </a:ext>
            </a:extLst>
          </p:cNvPr>
          <p:cNvPicPr>
            <a:picLocks noChangeAspect="1"/>
          </p:cNvPicPr>
          <p:nvPr/>
        </p:nvPicPr>
        <p:blipFill>
          <a:blip r:embed="rId2"/>
          <a:stretch>
            <a:fillRect/>
          </a:stretch>
        </p:blipFill>
        <p:spPr>
          <a:xfrm>
            <a:off x="7329054" y="3265775"/>
            <a:ext cx="10287910" cy="2516065"/>
          </a:xfrm>
          <a:prstGeom prst="rect">
            <a:avLst/>
          </a:prstGeom>
        </p:spPr>
      </p:pic>
      <p:sp>
        <p:nvSpPr>
          <p:cNvPr id="6" name="Arrow: Right 5">
            <a:extLst>
              <a:ext uri="{FF2B5EF4-FFF2-40B4-BE49-F238E27FC236}">
                <a16:creationId xmlns:a16="http://schemas.microsoft.com/office/drawing/2014/main" id="{A14AAC99-15C7-4FC1-878F-8AEE7C1D35E0}"/>
              </a:ext>
            </a:extLst>
          </p:cNvPr>
          <p:cNvSpPr/>
          <p:nvPr/>
        </p:nvSpPr>
        <p:spPr>
          <a:xfrm rot="4281500">
            <a:off x="7005060" y="2434244"/>
            <a:ext cx="1353787" cy="28818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4879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971F-21F6-41D2-9992-3D8EDF96ED47}"/>
              </a:ext>
            </a:extLst>
          </p:cNvPr>
          <p:cNvSpPr>
            <a:spLocks noGrp="1"/>
          </p:cNvSpPr>
          <p:nvPr>
            <p:ph type="title"/>
          </p:nvPr>
        </p:nvSpPr>
        <p:spPr/>
        <p:txBody>
          <a:bodyPr/>
          <a:lstStyle/>
          <a:p>
            <a:r>
              <a:rPr lang="en-CA" dirty="0"/>
              <a:t>Terminology</a:t>
            </a:r>
          </a:p>
        </p:txBody>
      </p:sp>
      <p:sp>
        <p:nvSpPr>
          <p:cNvPr id="3" name="Content Placeholder 2">
            <a:extLst>
              <a:ext uri="{FF2B5EF4-FFF2-40B4-BE49-F238E27FC236}">
                <a16:creationId xmlns:a16="http://schemas.microsoft.com/office/drawing/2014/main" id="{D0EC4721-5F87-4A45-9E7B-17F03242C014}"/>
              </a:ext>
            </a:extLst>
          </p:cNvPr>
          <p:cNvSpPr>
            <a:spLocks noGrp="1"/>
          </p:cNvSpPr>
          <p:nvPr>
            <p:ph idx="1"/>
          </p:nvPr>
        </p:nvSpPr>
        <p:spPr>
          <a:xfrm>
            <a:off x="838200" y="1825625"/>
            <a:ext cx="5345430" cy="4351338"/>
          </a:xfrm>
        </p:spPr>
        <p:txBody>
          <a:bodyPr/>
          <a:lstStyle/>
          <a:p>
            <a:r>
              <a:rPr lang="en-CA" dirty="0"/>
              <a:t>Typeface</a:t>
            </a:r>
          </a:p>
          <a:p>
            <a:pPr lvl="1"/>
            <a:r>
              <a:rPr lang="en-CA" dirty="0"/>
              <a:t>Is what we see. It is the artistic impression of how text looks, feels and reads</a:t>
            </a:r>
            <a:r>
              <a:rPr lang="en-CA" baseline="30000" dirty="0"/>
              <a:t>1</a:t>
            </a:r>
          </a:p>
          <a:p>
            <a:r>
              <a:rPr lang="en-CA" dirty="0"/>
              <a:t>Font</a:t>
            </a:r>
          </a:p>
          <a:p>
            <a:pPr lvl="1"/>
            <a:r>
              <a:rPr lang="en-CA" dirty="0"/>
              <a:t>Is a file that contains a typeface. Using a font on a computer allows the computer to access the typeface</a:t>
            </a:r>
            <a:r>
              <a:rPr lang="en-CA" baseline="30000" dirty="0"/>
              <a:t>1</a:t>
            </a:r>
          </a:p>
        </p:txBody>
      </p:sp>
      <p:sp>
        <p:nvSpPr>
          <p:cNvPr id="4" name="TextBox 3">
            <a:extLst>
              <a:ext uri="{FF2B5EF4-FFF2-40B4-BE49-F238E27FC236}">
                <a16:creationId xmlns:a16="http://schemas.microsoft.com/office/drawing/2014/main" id="{3D8ABD78-C157-409B-AEC8-2EEA902081B0}"/>
              </a:ext>
            </a:extLst>
          </p:cNvPr>
          <p:cNvSpPr txBox="1"/>
          <p:nvPr/>
        </p:nvSpPr>
        <p:spPr>
          <a:xfrm>
            <a:off x="7589520" y="741998"/>
            <a:ext cx="2000250" cy="2646878"/>
          </a:xfrm>
          <a:prstGeom prst="rect">
            <a:avLst/>
          </a:prstGeom>
          <a:noFill/>
        </p:spPr>
        <p:txBody>
          <a:bodyPr wrap="square" rtlCol="0">
            <a:spAutoFit/>
          </a:bodyPr>
          <a:lstStyle/>
          <a:p>
            <a:r>
              <a:rPr lang="en-CA" sz="16600" dirty="0">
                <a:latin typeface="Century Gothic" panose="020B0502020202020204" pitchFamily="34" charset="0"/>
              </a:rPr>
              <a:t>G</a:t>
            </a:r>
          </a:p>
        </p:txBody>
      </p:sp>
      <p:pic>
        <p:nvPicPr>
          <p:cNvPr id="5" name="Picture 4">
            <a:extLst>
              <a:ext uri="{FF2B5EF4-FFF2-40B4-BE49-F238E27FC236}">
                <a16:creationId xmlns:a16="http://schemas.microsoft.com/office/drawing/2014/main" id="{257BC026-7537-4823-90C1-987CC1DBD44E}"/>
              </a:ext>
            </a:extLst>
          </p:cNvPr>
          <p:cNvPicPr>
            <a:picLocks noChangeAspect="1"/>
          </p:cNvPicPr>
          <p:nvPr/>
        </p:nvPicPr>
        <p:blipFill>
          <a:blip r:embed="rId2"/>
          <a:stretch>
            <a:fillRect/>
          </a:stretch>
        </p:blipFill>
        <p:spPr>
          <a:xfrm>
            <a:off x="8198167" y="4001294"/>
            <a:ext cx="1076325" cy="1181100"/>
          </a:xfrm>
          <a:prstGeom prst="rect">
            <a:avLst/>
          </a:prstGeom>
        </p:spPr>
      </p:pic>
      <p:sp>
        <p:nvSpPr>
          <p:cNvPr id="6" name="TextBox 5">
            <a:extLst>
              <a:ext uri="{FF2B5EF4-FFF2-40B4-BE49-F238E27FC236}">
                <a16:creationId xmlns:a16="http://schemas.microsoft.com/office/drawing/2014/main" id="{B2CF4678-74D8-439D-851E-9CBF368F5A40}"/>
              </a:ext>
            </a:extLst>
          </p:cNvPr>
          <p:cNvSpPr txBox="1"/>
          <p:nvPr/>
        </p:nvSpPr>
        <p:spPr>
          <a:xfrm>
            <a:off x="7589520" y="3085773"/>
            <a:ext cx="2797493" cy="369332"/>
          </a:xfrm>
          <a:prstGeom prst="rect">
            <a:avLst/>
          </a:prstGeom>
          <a:noFill/>
        </p:spPr>
        <p:txBody>
          <a:bodyPr wrap="square" rtlCol="0">
            <a:spAutoFit/>
          </a:bodyPr>
          <a:lstStyle/>
          <a:p>
            <a:r>
              <a:rPr lang="en-CA" dirty="0"/>
              <a:t>Typeface = how text looks</a:t>
            </a:r>
          </a:p>
        </p:txBody>
      </p:sp>
      <p:sp>
        <p:nvSpPr>
          <p:cNvPr id="7" name="TextBox 6">
            <a:extLst>
              <a:ext uri="{FF2B5EF4-FFF2-40B4-BE49-F238E27FC236}">
                <a16:creationId xmlns:a16="http://schemas.microsoft.com/office/drawing/2014/main" id="{E334DED3-598F-4950-BA8B-167C5A834C6F}"/>
              </a:ext>
            </a:extLst>
          </p:cNvPr>
          <p:cNvSpPr txBox="1"/>
          <p:nvPr/>
        </p:nvSpPr>
        <p:spPr>
          <a:xfrm>
            <a:off x="7725251" y="5310962"/>
            <a:ext cx="2526030" cy="646331"/>
          </a:xfrm>
          <a:prstGeom prst="rect">
            <a:avLst/>
          </a:prstGeom>
          <a:noFill/>
        </p:spPr>
        <p:txBody>
          <a:bodyPr wrap="square" rtlCol="0">
            <a:spAutoFit/>
          </a:bodyPr>
          <a:lstStyle/>
          <a:p>
            <a:r>
              <a:rPr lang="en-CA" dirty="0"/>
              <a:t>Font = the file that contains the typeface</a:t>
            </a:r>
          </a:p>
        </p:txBody>
      </p:sp>
      <p:sp>
        <p:nvSpPr>
          <p:cNvPr id="8" name="TextBox 7">
            <a:extLst>
              <a:ext uri="{FF2B5EF4-FFF2-40B4-BE49-F238E27FC236}">
                <a16:creationId xmlns:a16="http://schemas.microsoft.com/office/drawing/2014/main" id="{70876BDA-9A9E-4195-90E9-31FE31D752B4}"/>
              </a:ext>
            </a:extLst>
          </p:cNvPr>
          <p:cNvSpPr txBox="1"/>
          <p:nvPr/>
        </p:nvSpPr>
        <p:spPr>
          <a:xfrm>
            <a:off x="2273141" y="6353820"/>
            <a:ext cx="7978140" cy="369332"/>
          </a:xfrm>
          <a:prstGeom prst="rect">
            <a:avLst/>
          </a:prstGeom>
          <a:noFill/>
        </p:spPr>
        <p:txBody>
          <a:bodyPr wrap="square" rtlCol="0">
            <a:spAutoFit/>
          </a:bodyPr>
          <a:lstStyle/>
          <a:p>
            <a:pPr marL="342900" indent="-342900">
              <a:buAutoNum type="arabicPeriod"/>
            </a:pPr>
            <a:r>
              <a:rPr lang="en-CA" dirty="0">
                <a:hlinkClick r:id="rId3"/>
              </a:rPr>
              <a:t>https://learn.shayhowe.com/html-css/working-with-typography/</a:t>
            </a:r>
            <a:endParaRPr lang="en-CA" dirty="0"/>
          </a:p>
        </p:txBody>
      </p:sp>
    </p:spTree>
    <p:extLst>
      <p:ext uri="{BB962C8B-B14F-4D97-AF65-F5344CB8AC3E}">
        <p14:creationId xmlns:p14="http://schemas.microsoft.com/office/powerpoint/2010/main" val="3896893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A69A-5534-4E96-A31D-C9657BFAFE05}"/>
              </a:ext>
            </a:extLst>
          </p:cNvPr>
          <p:cNvSpPr>
            <a:spLocks noGrp="1"/>
          </p:cNvSpPr>
          <p:nvPr>
            <p:ph type="title"/>
          </p:nvPr>
        </p:nvSpPr>
        <p:spPr/>
        <p:txBody>
          <a:bodyPr/>
          <a:lstStyle/>
          <a:p>
            <a:r>
              <a:rPr lang="en-CA" dirty="0"/>
              <a:t>Browser Tools - Chrome</a:t>
            </a:r>
          </a:p>
        </p:txBody>
      </p:sp>
      <p:sp>
        <p:nvSpPr>
          <p:cNvPr id="3" name="Content Placeholder 2">
            <a:extLst>
              <a:ext uri="{FF2B5EF4-FFF2-40B4-BE49-F238E27FC236}">
                <a16:creationId xmlns:a16="http://schemas.microsoft.com/office/drawing/2014/main" id="{D723018B-4155-4EC0-B804-4490C4E87143}"/>
              </a:ext>
            </a:extLst>
          </p:cNvPr>
          <p:cNvSpPr>
            <a:spLocks noGrp="1"/>
          </p:cNvSpPr>
          <p:nvPr>
            <p:ph idx="1"/>
          </p:nvPr>
        </p:nvSpPr>
        <p:spPr>
          <a:xfrm>
            <a:off x="838200" y="1825625"/>
            <a:ext cx="4499610" cy="4351338"/>
          </a:xfrm>
        </p:spPr>
        <p:txBody>
          <a:bodyPr/>
          <a:lstStyle/>
          <a:p>
            <a:r>
              <a:rPr lang="en-CA" dirty="0"/>
              <a:t>Once the device emulator has activated you can:</a:t>
            </a:r>
          </a:p>
          <a:p>
            <a:pPr lvl="1"/>
            <a:r>
              <a:rPr lang="en-CA" dirty="0"/>
              <a:t>Resize to popular mobile device sizes</a:t>
            </a:r>
          </a:p>
          <a:p>
            <a:pPr lvl="1"/>
            <a:r>
              <a:rPr lang="en-CA" dirty="0"/>
              <a:t>Resize to any browser size</a:t>
            </a:r>
          </a:p>
          <a:p>
            <a:pPr lvl="1"/>
            <a:r>
              <a:rPr lang="en-CA" dirty="0"/>
              <a:t>Throttle connection speeds to simulate mobile connections</a:t>
            </a:r>
          </a:p>
          <a:p>
            <a:pPr lvl="1"/>
            <a:r>
              <a:rPr lang="en-CA" dirty="0"/>
              <a:t>Change device orientation</a:t>
            </a:r>
          </a:p>
          <a:p>
            <a:pPr lvl="1"/>
            <a:r>
              <a:rPr lang="en-CA" dirty="0"/>
              <a:t>Change pixel ratio</a:t>
            </a:r>
          </a:p>
        </p:txBody>
      </p:sp>
      <p:pic>
        <p:nvPicPr>
          <p:cNvPr id="4" name="Picture 3">
            <a:extLst>
              <a:ext uri="{FF2B5EF4-FFF2-40B4-BE49-F238E27FC236}">
                <a16:creationId xmlns:a16="http://schemas.microsoft.com/office/drawing/2014/main" id="{F32B725A-652D-4766-8C29-D3B933D3ED37}"/>
              </a:ext>
            </a:extLst>
          </p:cNvPr>
          <p:cNvPicPr>
            <a:picLocks noChangeAspect="1"/>
          </p:cNvPicPr>
          <p:nvPr/>
        </p:nvPicPr>
        <p:blipFill>
          <a:blip r:embed="rId2"/>
          <a:stretch>
            <a:fillRect/>
          </a:stretch>
        </p:blipFill>
        <p:spPr>
          <a:xfrm>
            <a:off x="6822833" y="1754813"/>
            <a:ext cx="3446582" cy="4422150"/>
          </a:xfrm>
          <a:prstGeom prst="rect">
            <a:avLst/>
          </a:prstGeom>
        </p:spPr>
      </p:pic>
    </p:spTree>
    <p:extLst>
      <p:ext uri="{BB962C8B-B14F-4D97-AF65-F5344CB8AC3E}">
        <p14:creationId xmlns:p14="http://schemas.microsoft.com/office/powerpoint/2010/main" val="2147251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225C-BB4B-434F-AC9A-935B7A3463B6}"/>
              </a:ext>
            </a:extLst>
          </p:cNvPr>
          <p:cNvSpPr>
            <a:spLocks noGrp="1"/>
          </p:cNvSpPr>
          <p:nvPr>
            <p:ph type="title"/>
          </p:nvPr>
        </p:nvSpPr>
        <p:spPr/>
        <p:txBody>
          <a:bodyPr/>
          <a:lstStyle/>
          <a:p>
            <a:r>
              <a:rPr lang="en-CA" dirty="0"/>
              <a:t>Browser Tools - Firefox</a:t>
            </a:r>
          </a:p>
        </p:txBody>
      </p:sp>
      <p:sp>
        <p:nvSpPr>
          <p:cNvPr id="3" name="Content Placeholder 2">
            <a:extLst>
              <a:ext uri="{FF2B5EF4-FFF2-40B4-BE49-F238E27FC236}">
                <a16:creationId xmlns:a16="http://schemas.microsoft.com/office/drawing/2014/main" id="{BEF57ACC-FFB4-4B21-93B2-D31B86E74228}"/>
              </a:ext>
            </a:extLst>
          </p:cNvPr>
          <p:cNvSpPr>
            <a:spLocks noGrp="1"/>
          </p:cNvSpPr>
          <p:nvPr>
            <p:ph idx="1"/>
          </p:nvPr>
        </p:nvSpPr>
        <p:spPr>
          <a:xfrm>
            <a:off x="838200" y="1871345"/>
            <a:ext cx="6259830" cy="4351338"/>
          </a:xfrm>
        </p:spPr>
        <p:txBody>
          <a:bodyPr>
            <a:normAutofit lnSpcReduction="10000"/>
          </a:bodyPr>
          <a:lstStyle/>
          <a:p>
            <a:r>
              <a:rPr lang="en-CA" dirty="0"/>
              <a:t>Firefox has a responsive design view</a:t>
            </a:r>
          </a:p>
          <a:p>
            <a:r>
              <a:rPr lang="en-CA" dirty="0"/>
              <a:t>To activate it press:</a:t>
            </a:r>
          </a:p>
          <a:p>
            <a:pPr lvl="1"/>
            <a:r>
              <a:rPr lang="en-CA" dirty="0"/>
              <a:t>On Windows: Ctrl + Shift + M</a:t>
            </a:r>
          </a:p>
          <a:p>
            <a:pPr lvl="1"/>
            <a:r>
              <a:rPr lang="en-CA" dirty="0"/>
              <a:t>On Mac: </a:t>
            </a:r>
            <a:r>
              <a:rPr lang="en-CA" dirty="0" err="1"/>
              <a:t>Cmd</a:t>
            </a:r>
            <a:r>
              <a:rPr lang="en-CA" dirty="0"/>
              <a:t> + Option + M</a:t>
            </a:r>
          </a:p>
          <a:p>
            <a:r>
              <a:rPr lang="en-CA" dirty="0"/>
              <a:t>Once the tool is activated you can:</a:t>
            </a:r>
          </a:p>
          <a:p>
            <a:pPr lvl="1"/>
            <a:r>
              <a:rPr lang="en-CA" dirty="0"/>
              <a:t>Resize to any size, or resize to common popular mobile device sizes</a:t>
            </a:r>
          </a:p>
          <a:p>
            <a:pPr lvl="1"/>
            <a:r>
              <a:rPr lang="en-CA" dirty="0"/>
              <a:t>Throttle connection speeds</a:t>
            </a:r>
          </a:p>
          <a:p>
            <a:pPr lvl="1"/>
            <a:r>
              <a:rPr lang="en-CA" dirty="0"/>
              <a:t>Change device orientation</a:t>
            </a:r>
          </a:p>
          <a:p>
            <a:pPr lvl="1"/>
            <a:r>
              <a:rPr lang="en-CA" dirty="0"/>
              <a:t>Change pixel ratio</a:t>
            </a:r>
          </a:p>
          <a:p>
            <a:pPr lvl="1"/>
            <a:r>
              <a:rPr lang="en-CA" dirty="0"/>
              <a:t>Take a </a:t>
            </a:r>
            <a:r>
              <a:rPr lang="en-CA" dirty="0" err="1"/>
              <a:t>screebshot</a:t>
            </a:r>
            <a:endParaRPr lang="en-CA" dirty="0"/>
          </a:p>
        </p:txBody>
      </p:sp>
      <p:pic>
        <p:nvPicPr>
          <p:cNvPr id="4" name="Picture 3">
            <a:extLst>
              <a:ext uri="{FF2B5EF4-FFF2-40B4-BE49-F238E27FC236}">
                <a16:creationId xmlns:a16="http://schemas.microsoft.com/office/drawing/2014/main" id="{81E5E0F6-4C9E-43CA-B20C-C779DD15EDAA}"/>
              </a:ext>
            </a:extLst>
          </p:cNvPr>
          <p:cNvPicPr>
            <a:picLocks noChangeAspect="1"/>
          </p:cNvPicPr>
          <p:nvPr/>
        </p:nvPicPr>
        <p:blipFill>
          <a:blip r:embed="rId2"/>
          <a:stretch>
            <a:fillRect/>
          </a:stretch>
        </p:blipFill>
        <p:spPr>
          <a:xfrm>
            <a:off x="7919760" y="785445"/>
            <a:ext cx="2863652" cy="5627077"/>
          </a:xfrm>
          <a:prstGeom prst="rect">
            <a:avLst/>
          </a:prstGeom>
        </p:spPr>
      </p:pic>
    </p:spTree>
    <p:extLst>
      <p:ext uri="{BB962C8B-B14F-4D97-AF65-F5344CB8AC3E}">
        <p14:creationId xmlns:p14="http://schemas.microsoft.com/office/powerpoint/2010/main" val="2260323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6963-8336-4FDE-B228-5203B92C68AD}"/>
              </a:ext>
            </a:extLst>
          </p:cNvPr>
          <p:cNvSpPr>
            <a:spLocks noGrp="1"/>
          </p:cNvSpPr>
          <p:nvPr>
            <p:ph type="title"/>
          </p:nvPr>
        </p:nvSpPr>
        <p:spPr/>
        <p:txBody>
          <a:bodyPr/>
          <a:lstStyle/>
          <a:p>
            <a:r>
              <a:rPr lang="en-CA" dirty="0" err="1"/>
              <a:t>Browserstack</a:t>
            </a:r>
            <a:endParaRPr lang="en-CA" dirty="0"/>
          </a:p>
        </p:txBody>
      </p:sp>
      <p:sp>
        <p:nvSpPr>
          <p:cNvPr id="3" name="Content Placeholder 2">
            <a:extLst>
              <a:ext uri="{FF2B5EF4-FFF2-40B4-BE49-F238E27FC236}">
                <a16:creationId xmlns:a16="http://schemas.microsoft.com/office/drawing/2014/main" id="{585F7302-B87F-41E2-B301-603C115D21B3}"/>
              </a:ext>
            </a:extLst>
          </p:cNvPr>
          <p:cNvSpPr>
            <a:spLocks noGrp="1"/>
          </p:cNvSpPr>
          <p:nvPr>
            <p:ph idx="1"/>
          </p:nvPr>
        </p:nvSpPr>
        <p:spPr/>
        <p:txBody>
          <a:bodyPr/>
          <a:lstStyle/>
          <a:p>
            <a:r>
              <a:rPr lang="en-CA" dirty="0"/>
              <a:t>Normally a paid service that allows you to test your web sites on multiple devices virtually using virtual machines running in the browser</a:t>
            </a:r>
          </a:p>
          <a:p>
            <a:r>
              <a:rPr lang="en-CA" dirty="0"/>
              <a:t>Sign up for a free trial:</a:t>
            </a:r>
          </a:p>
          <a:p>
            <a:pPr lvl="1"/>
            <a:r>
              <a:rPr lang="en-CA" dirty="0">
                <a:hlinkClick r:id="rId2"/>
              </a:rPr>
              <a:t>http://www.browserstack.com</a:t>
            </a:r>
            <a:endParaRPr lang="en-CA" dirty="0"/>
          </a:p>
          <a:p>
            <a:endParaRPr lang="en-CA" dirty="0"/>
          </a:p>
        </p:txBody>
      </p:sp>
      <p:sp>
        <p:nvSpPr>
          <p:cNvPr id="4" name="TextBox 3">
            <a:extLst>
              <a:ext uri="{FF2B5EF4-FFF2-40B4-BE49-F238E27FC236}">
                <a16:creationId xmlns:a16="http://schemas.microsoft.com/office/drawing/2014/main" id="{77F52FD5-7F5E-42BD-9BAE-BA34EC815E72}"/>
              </a:ext>
            </a:extLst>
          </p:cNvPr>
          <p:cNvSpPr txBox="1"/>
          <p:nvPr/>
        </p:nvSpPr>
        <p:spPr>
          <a:xfrm>
            <a:off x="4036846" y="6311900"/>
            <a:ext cx="4545027" cy="369332"/>
          </a:xfrm>
          <a:prstGeom prst="rect">
            <a:avLst/>
          </a:prstGeom>
          <a:noFill/>
        </p:spPr>
        <p:txBody>
          <a:bodyPr wrap="none" rtlCol="0">
            <a:spAutoFit/>
          </a:bodyPr>
          <a:lstStyle/>
          <a:p>
            <a:r>
              <a:rPr lang="en-CA" dirty="0"/>
              <a:t>Image source: </a:t>
            </a:r>
            <a:r>
              <a:rPr lang="en-CA" dirty="0">
                <a:hlinkClick r:id="rId2"/>
              </a:rPr>
              <a:t>http://www.browserstack.com</a:t>
            </a:r>
            <a:endParaRPr lang="en-CA" dirty="0"/>
          </a:p>
        </p:txBody>
      </p:sp>
      <p:pic>
        <p:nvPicPr>
          <p:cNvPr id="8" name="Picture 7">
            <a:extLst>
              <a:ext uri="{FF2B5EF4-FFF2-40B4-BE49-F238E27FC236}">
                <a16:creationId xmlns:a16="http://schemas.microsoft.com/office/drawing/2014/main" id="{82A43F89-08E2-4135-9AF8-BC20E39F676D}"/>
              </a:ext>
            </a:extLst>
          </p:cNvPr>
          <p:cNvPicPr>
            <a:picLocks noChangeAspect="1"/>
          </p:cNvPicPr>
          <p:nvPr/>
        </p:nvPicPr>
        <p:blipFill>
          <a:blip r:embed="rId3"/>
          <a:stretch>
            <a:fillRect/>
          </a:stretch>
        </p:blipFill>
        <p:spPr>
          <a:xfrm>
            <a:off x="3212782" y="4260427"/>
            <a:ext cx="5805488" cy="1710796"/>
          </a:xfrm>
          <a:prstGeom prst="rect">
            <a:avLst/>
          </a:prstGeom>
        </p:spPr>
      </p:pic>
    </p:spTree>
    <p:extLst>
      <p:ext uri="{BB962C8B-B14F-4D97-AF65-F5344CB8AC3E}">
        <p14:creationId xmlns:p14="http://schemas.microsoft.com/office/powerpoint/2010/main" val="241383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E27C-3524-4D75-8EDB-A7CB9667D16A}"/>
              </a:ext>
            </a:extLst>
          </p:cNvPr>
          <p:cNvSpPr>
            <a:spLocks noGrp="1"/>
          </p:cNvSpPr>
          <p:nvPr>
            <p:ph type="title"/>
          </p:nvPr>
        </p:nvSpPr>
        <p:spPr/>
        <p:txBody>
          <a:bodyPr/>
          <a:lstStyle/>
          <a:p>
            <a:r>
              <a:rPr lang="en-CA" dirty="0" err="1"/>
              <a:t>Browsersync</a:t>
            </a:r>
            <a:endParaRPr lang="en-CA" dirty="0"/>
          </a:p>
        </p:txBody>
      </p:sp>
      <p:sp>
        <p:nvSpPr>
          <p:cNvPr id="3" name="Content Placeholder 2">
            <a:extLst>
              <a:ext uri="{FF2B5EF4-FFF2-40B4-BE49-F238E27FC236}">
                <a16:creationId xmlns:a16="http://schemas.microsoft.com/office/drawing/2014/main" id="{4918A28C-F719-4CBA-A019-667539739C08}"/>
              </a:ext>
            </a:extLst>
          </p:cNvPr>
          <p:cNvSpPr>
            <a:spLocks noGrp="1"/>
          </p:cNvSpPr>
          <p:nvPr>
            <p:ph idx="1"/>
          </p:nvPr>
        </p:nvSpPr>
        <p:spPr/>
        <p:txBody>
          <a:bodyPr/>
          <a:lstStyle/>
          <a:p>
            <a:r>
              <a:rPr lang="en-CA" dirty="0"/>
              <a:t>Free open source tool that allows you to sync up and test multiple browsers simultaneously</a:t>
            </a:r>
          </a:p>
          <a:p>
            <a:pPr lvl="1"/>
            <a:r>
              <a:rPr lang="en-CA" dirty="0"/>
              <a:t>You can configure it so that </a:t>
            </a:r>
            <a:r>
              <a:rPr lang="en-CA" dirty="0" err="1"/>
              <a:t>shanges</a:t>
            </a:r>
            <a:r>
              <a:rPr lang="en-CA" dirty="0"/>
              <a:t> to CSS and HTML  files are reflected immediately on save without a browser refresh</a:t>
            </a:r>
          </a:p>
          <a:p>
            <a:r>
              <a:rPr lang="en-CA" dirty="0"/>
              <a:t>If your mobile devices are on the same Wi-Fi network then you can sync up your mobile browsers as well</a:t>
            </a:r>
          </a:p>
          <a:p>
            <a:r>
              <a:rPr lang="en-CA" dirty="0"/>
              <a:t>Read the docs at:</a:t>
            </a:r>
          </a:p>
          <a:p>
            <a:pPr lvl="1"/>
            <a:r>
              <a:rPr lang="en-CA" dirty="0">
                <a:hlinkClick r:id="rId2"/>
              </a:rPr>
              <a:t>http://www.browsersync.io</a:t>
            </a:r>
            <a:endParaRPr lang="en-CA" dirty="0"/>
          </a:p>
          <a:p>
            <a:r>
              <a:rPr lang="en-CA" dirty="0" err="1"/>
              <a:t>Browsersync</a:t>
            </a:r>
            <a:r>
              <a:rPr lang="en-CA" dirty="0"/>
              <a:t> spins up a simple web server, that also </a:t>
            </a:r>
            <a:r>
              <a:rPr lang="en-CA" dirty="0" err="1"/>
              <a:t>injec</a:t>
            </a:r>
            <a:r>
              <a:rPr lang="en-CA" dirty="0"/>
              <a:t> </a:t>
            </a:r>
          </a:p>
        </p:txBody>
      </p:sp>
    </p:spTree>
    <p:extLst>
      <p:ext uri="{BB962C8B-B14F-4D97-AF65-F5344CB8AC3E}">
        <p14:creationId xmlns:p14="http://schemas.microsoft.com/office/powerpoint/2010/main" val="1243851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637F-6C12-4A21-AC3A-F8823D3CCD79}"/>
              </a:ext>
            </a:extLst>
          </p:cNvPr>
          <p:cNvSpPr>
            <a:spLocks noGrp="1"/>
          </p:cNvSpPr>
          <p:nvPr>
            <p:ph type="title"/>
          </p:nvPr>
        </p:nvSpPr>
        <p:spPr/>
        <p:txBody>
          <a:bodyPr/>
          <a:lstStyle/>
          <a:p>
            <a:r>
              <a:rPr lang="en-CA" dirty="0" err="1"/>
              <a:t>Browsersync</a:t>
            </a:r>
            <a:r>
              <a:rPr lang="en-CA" dirty="0"/>
              <a:t> - Install</a:t>
            </a:r>
          </a:p>
        </p:txBody>
      </p:sp>
      <p:sp>
        <p:nvSpPr>
          <p:cNvPr id="3" name="Content Placeholder 2">
            <a:extLst>
              <a:ext uri="{FF2B5EF4-FFF2-40B4-BE49-F238E27FC236}">
                <a16:creationId xmlns:a16="http://schemas.microsoft.com/office/drawing/2014/main" id="{A42DF17A-5D11-42F3-AB3B-ED702683FE8A}"/>
              </a:ext>
            </a:extLst>
          </p:cNvPr>
          <p:cNvSpPr>
            <a:spLocks noGrp="1"/>
          </p:cNvSpPr>
          <p:nvPr>
            <p:ph idx="1"/>
          </p:nvPr>
        </p:nvSpPr>
        <p:spPr/>
        <p:txBody>
          <a:bodyPr/>
          <a:lstStyle/>
          <a:p>
            <a:r>
              <a:rPr lang="en-CA" dirty="0"/>
              <a:t>To get it up and running follow these steps</a:t>
            </a:r>
          </a:p>
          <a:p>
            <a:pPr marL="914400" lvl="1" indent="-457200">
              <a:buFont typeface="+mj-lt"/>
              <a:buAutoNum type="arabicPeriod"/>
            </a:pPr>
            <a:r>
              <a:rPr lang="en-CA" dirty="0"/>
              <a:t>Install Node JS - </a:t>
            </a:r>
            <a:r>
              <a:rPr lang="en-CA" dirty="0">
                <a:hlinkClick r:id="rId2"/>
              </a:rPr>
              <a:t>https://nodejs.org</a:t>
            </a:r>
            <a:endParaRPr lang="en-CA" dirty="0"/>
          </a:p>
          <a:p>
            <a:pPr marL="914400" lvl="1" indent="-457200">
              <a:buFont typeface="+mj-lt"/>
              <a:buAutoNum type="arabicPeriod"/>
            </a:pPr>
            <a:r>
              <a:rPr lang="en-CA" dirty="0"/>
              <a:t>Open a Node JS Command Prompt on Windows or open Terminal on Mac and type:</a:t>
            </a:r>
          </a:p>
          <a:p>
            <a:pPr lvl="2"/>
            <a:r>
              <a:rPr lang="en-CA" dirty="0" err="1"/>
              <a:t>npm</a:t>
            </a:r>
            <a:r>
              <a:rPr lang="en-CA" dirty="0"/>
              <a:t> install -g browser-sync</a:t>
            </a:r>
          </a:p>
          <a:p>
            <a:pPr marL="914400" lvl="1" indent="-457200">
              <a:buFont typeface="+mj-lt"/>
              <a:buAutoNum type="arabicPeriod"/>
            </a:pPr>
            <a:r>
              <a:rPr lang="en-CA" dirty="0"/>
              <a:t>Navigate to your project folder in Command Prompt or Terminal and type:</a:t>
            </a:r>
          </a:p>
          <a:p>
            <a:pPr lvl="2"/>
            <a:r>
              <a:rPr lang="en-CA" dirty="0" err="1"/>
              <a:t>browsersync</a:t>
            </a:r>
            <a:r>
              <a:rPr lang="en-CA" dirty="0"/>
              <a:t> start --server --files "*.html, styles/*.</a:t>
            </a:r>
            <a:r>
              <a:rPr lang="en-CA" dirty="0" err="1"/>
              <a:t>css</a:t>
            </a:r>
            <a:r>
              <a:rPr lang="en-CA" dirty="0"/>
              <a:t>"</a:t>
            </a:r>
          </a:p>
          <a:p>
            <a:pPr lvl="2"/>
            <a:r>
              <a:rPr lang="en-CA" dirty="0"/>
              <a:t>The above command assumes the following:</a:t>
            </a:r>
          </a:p>
          <a:p>
            <a:pPr lvl="3"/>
            <a:r>
              <a:rPr lang="en-CA" dirty="0"/>
              <a:t>Your CSS files are stored in a directory called "styles" change this directory in the above command if needed</a:t>
            </a:r>
          </a:p>
        </p:txBody>
      </p:sp>
    </p:spTree>
    <p:extLst>
      <p:ext uri="{BB962C8B-B14F-4D97-AF65-F5344CB8AC3E}">
        <p14:creationId xmlns:p14="http://schemas.microsoft.com/office/powerpoint/2010/main" val="1193254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5B40-6419-4854-9796-5D0D1F1DB06D}"/>
              </a:ext>
            </a:extLst>
          </p:cNvPr>
          <p:cNvSpPr>
            <a:spLocks noGrp="1"/>
          </p:cNvSpPr>
          <p:nvPr>
            <p:ph type="title"/>
          </p:nvPr>
        </p:nvSpPr>
        <p:spPr/>
        <p:txBody>
          <a:bodyPr/>
          <a:lstStyle/>
          <a:p>
            <a:r>
              <a:rPr lang="en-CA" dirty="0" err="1"/>
              <a:t>Browsersync</a:t>
            </a:r>
            <a:r>
              <a:rPr lang="en-CA" dirty="0"/>
              <a:t> – Install - Mac</a:t>
            </a:r>
          </a:p>
        </p:txBody>
      </p:sp>
      <p:sp>
        <p:nvSpPr>
          <p:cNvPr id="3" name="Content Placeholder 2">
            <a:extLst>
              <a:ext uri="{FF2B5EF4-FFF2-40B4-BE49-F238E27FC236}">
                <a16:creationId xmlns:a16="http://schemas.microsoft.com/office/drawing/2014/main" id="{34EE8342-6467-4C3B-B1ED-F1C80D5D868A}"/>
              </a:ext>
            </a:extLst>
          </p:cNvPr>
          <p:cNvSpPr>
            <a:spLocks noGrp="1"/>
          </p:cNvSpPr>
          <p:nvPr>
            <p:ph idx="1"/>
          </p:nvPr>
        </p:nvSpPr>
        <p:spPr/>
        <p:txBody>
          <a:bodyPr/>
          <a:lstStyle/>
          <a:p>
            <a:r>
              <a:rPr lang="en-CA" dirty="0"/>
              <a:t>Have problems installing on a Mac</a:t>
            </a:r>
          </a:p>
          <a:p>
            <a:r>
              <a:rPr lang="en-CA" dirty="0"/>
              <a:t>Easy fix is to preface the </a:t>
            </a:r>
            <a:r>
              <a:rPr lang="en-CA" dirty="0" err="1"/>
              <a:t>npm</a:t>
            </a:r>
            <a:r>
              <a:rPr lang="en-CA" dirty="0"/>
              <a:t> install -g browser-sync command with "</a:t>
            </a:r>
            <a:r>
              <a:rPr lang="en-CA" dirty="0" err="1"/>
              <a:t>sudo</a:t>
            </a:r>
            <a:r>
              <a:rPr lang="en-CA" dirty="0"/>
              <a:t>"</a:t>
            </a:r>
          </a:p>
          <a:p>
            <a:pPr lvl="1"/>
            <a:r>
              <a:rPr lang="en-CA" dirty="0" err="1"/>
              <a:t>sudo</a:t>
            </a:r>
            <a:r>
              <a:rPr lang="en-CA" dirty="0"/>
              <a:t> </a:t>
            </a:r>
            <a:r>
              <a:rPr lang="en-CA" dirty="0" err="1"/>
              <a:t>npm</a:t>
            </a:r>
            <a:r>
              <a:rPr lang="en-CA" dirty="0"/>
              <a:t> install -g browser-sync</a:t>
            </a:r>
          </a:p>
          <a:p>
            <a:pPr lvl="1"/>
            <a:r>
              <a:rPr lang="en-CA" dirty="0"/>
              <a:t>Most developers do not like this approach as it can be risky to give any program root user permissions</a:t>
            </a:r>
          </a:p>
          <a:p>
            <a:r>
              <a:rPr lang="en-CA" dirty="0"/>
              <a:t>A better approach is to change file permissions on the default </a:t>
            </a:r>
            <a:r>
              <a:rPr lang="en-CA" dirty="0" err="1"/>
              <a:t>npm</a:t>
            </a:r>
            <a:r>
              <a:rPr lang="en-CA" dirty="0"/>
              <a:t> install directory. Follow the instructions on this page:</a:t>
            </a:r>
          </a:p>
          <a:p>
            <a:pPr lvl="1"/>
            <a:r>
              <a:rPr lang="en-CA" dirty="0">
                <a:hlinkClick r:id="rId2"/>
              </a:rPr>
              <a:t>https://docs.npmjs.com/getting-started/fixing-npm-permissions</a:t>
            </a:r>
            <a:endParaRPr lang="en-CA" dirty="0"/>
          </a:p>
          <a:p>
            <a:endParaRPr lang="en-CA" dirty="0"/>
          </a:p>
        </p:txBody>
      </p:sp>
    </p:spTree>
    <p:extLst>
      <p:ext uri="{BB962C8B-B14F-4D97-AF65-F5344CB8AC3E}">
        <p14:creationId xmlns:p14="http://schemas.microsoft.com/office/powerpoint/2010/main" val="86558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442E-0CCD-41E2-B003-6F21096400DA}"/>
              </a:ext>
            </a:extLst>
          </p:cNvPr>
          <p:cNvSpPr>
            <a:spLocks noGrp="1"/>
          </p:cNvSpPr>
          <p:nvPr>
            <p:ph type="title"/>
          </p:nvPr>
        </p:nvSpPr>
        <p:spPr/>
        <p:txBody>
          <a:bodyPr/>
          <a:lstStyle/>
          <a:p>
            <a:r>
              <a:rPr lang="en-CA" dirty="0"/>
              <a:t>Responsive Design Tools - Mac</a:t>
            </a:r>
          </a:p>
        </p:txBody>
      </p:sp>
      <p:sp>
        <p:nvSpPr>
          <p:cNvPr id="3" name="Content Placeholder 2">
            <a:extLst>
              <a:ext uri="{FF2B5EF4-FFF2-40B4-BE49-F238E27FC236}">
                <a16:creationId xmlns:a16="http://schemas.microsoft.com/office/drawing/2014/main" id="{763F3B0F-07D3-4EF9-83A9-7CDD20F8C80D}"/>
              </a:ext>
            </a:extLst>
          </p:cNvPr>
          <p:cNvSpPr>
            <a:spLocks noGrp="1"/>
          </p:cNvSpPr>
          <p:nvPr>
            <p:ph idx="1"/>
          </p:nvPr>
        </p:nvSpPr>
        <p:spPr/>
        <p:txBody>
          <a:bodyPr>
            <a:normAutofit/>
          </a:bodyPr>
          <a:lstStyle/>
          <a:p>
            <a:r>
              <a:rPr lang="en-CA" dirty="0"/>
              <a:t>If you have a Mac you have access to a couple of extra responsive design tools</a:t>
            </a:r>
          </a:p>
          <a:p>
            <a:pPr lvl="1"/>
            <a:r>
              <a:rPr lang="en-CA" dirty="0"/>
              <a:t>The iOS emulator</a:t>
            </a:r>
          </a:p>
          <a:p>
            <a:pPr lvl="2"/>
            <a:r>
              <a:rPr lang="en-CA" dirty="0"/>
              <a:t>This is a full emulator running a full recreation of an iOS device on your Mac</a:t>
            </a:r>
          </a:p>
          <a:p>
            <a:pPr lvl="2"/>
            <a:r>
              <a:rPr lang="en-CA" dirty="0"/>
              <a:t>Emulates several iOS devices including iPads and iPhones</a:t>
            </a:r>
          </a:p>
          <a:p>
            <a:pPr lvl="1"/>
            <a:r>
              <a:rPr lang="en-CA" dirty="0"/>
              <a:t>Plug an iPhone or iPad into your Mac and run browser developer tools on it via the desktop Safari Browser</a:t>
            </a:r>
          </a:p>
        </p:txBody>
      </p:sp>
    </p:spTree>
    <p:extLst>
      <p:ext uri="{BB962C8B-B14F-4D97-AF65-F5344CB8AC3E}">
        <p14:creationId xmlns:p14="http://schemas.microsoft.com/office/powerpoint/2010/main" val="2654140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442E-0CCD-41E2-B003-6F21096400DA}"/>
              </a:ext>
            </a:extLst>
          </p:cNvPr>
          <p:cNvSpPr>
            <a:spLocks noGrp="1"/>
          </p:cNvSpPr>
          <p:nvPr>
            <p:ph type="title"/>
          </p:nvPr>
        </p:nvSpPr>
        <p:spPr/>
        <p:txBody>
          <a:bodyPr/>
          <a:lstStyle/>
          <a:p>
            <a:r>
              <a:rPr lang="en-CA" dirty="0"/>
              <a:t>iOS Simulator</a:t>
            </a:r>
          </a:p>
        </p:txBody>
      </p:sp>
      <p:sp>
        <p:nvSpPr>
          <p:cNvPr id="3" name="Content Placeholder 2">
            <a:extLst>
              <a:ext uri="{FF2B5EF4-FFF2-40B4-BE49-F238E27FC236}">
                <a16:creationId xmlns:a16="http://schemas.microsoft.com/office/drawing/2014/main" id="{763F3B0F-07D3-4EF9-83A9-7CDD20F8C80D}"/>
              </a:ext>
            </a:extLst>
          </p:cNvPr>
          <p:cNvSpPr>
            <a:spLocks noGrp="1"/>
          </p:cNvSpPr>
          <p:nvPr>
            <p:ph idx="1"/>
          </p:nvPr>
        </p:nvSpPr>
        <p:spPr/>
        <p:txBody>
          <a:bodyPr>
            <a:normAutofit fontScale="92500" lnSpcReduction="10000"/>
          </a:bodyPr>
          <a:lstStyle/>
          <a:p>
            <a:r>
              <a:rPr lang="en-CA" dirty="0"/>
              <a:t>You can get the iOS Simulator by installing X-Code from the App store. X-Code is used for developing iOS and Mac apps. Its free</a:t>
            </a:r>
          </a:p>
          <a:p>
            <a:r>
              <a:rPr lang="en-CA" dirty="0"/>
              <a:t>To run it</a:t>
            </a:r>
          </a:p>
          <a:p>
            <a:pPr lvl="1"/>
            <a:r>
              <a:rPr lang="en-CA" dirty="0"/>
              <a:t>Launch </a:t>
            </a:r>
            <a:r>
              <a:rPr lang="en-CA" dirty="0" err="1"/>
              <a:t>Xcode</a:t>
            </a:r>
            <a:endParaRPr lang="en-CA" dirty="0"/>
          </a:p>
          <a:p>
            <a:pPr lvl="1"/>
            <a:r>
              <a:rPr lang="en-CA" dirty="0"/>
              <a:t>Run the iOS simulator</a:t>
            </a:r>
          </a:p>
          <a:p>
            <a:pPr lvl="2"/>
            <a:r>
              <a:rPr lang="en-CA" dirty="0"/>
              <a:t>Right click on the </a:t>
            </a:r>
            <a:r>
              <a:rPr lang="en-CA" dirty="0" err="1"/>
              <a:t>Xcode</a:t>
            </a:r>
            <a:r>
              <a:rPr lang="en-CA" dirty="0"/>
              <a:t> dock icon (or two finger tap)</a:t>
            </a:r>
          </a:p>
          <a:p>
            <a:pPr lvl="2"/>
            <a:r>
              <a:rPr lang="en-CA" dirty="0"/>
              <a:t>Select "Open Developer Tools"</a:t>
            </a:r>
          </a:p>
          <a:p>
            <a:pPr lvl="2"/>
            <a:r>
              <a:rPr lang="en-CA" dirty="0"/>
              <a:t>Select "Simulator"</a:t>
            </a:r>
          </a:p>
          <a:p>
            <a:pPr lvl="1"/>
            <a:r>
              <a:rPr lang="en-CA" dirty="0"/>
              <a:t>For easier future access</a:t>
            </a:r>
          </a:p>
          <a:p>
            <a:pPr lvl="2"/>
            <a:r>
              <a:rPr lang="en-CA" dirty="0"/>
              <a:t>Right click on the Simulator icon in the dock (or two finger tap)</a:t>
            </a:r>
          </a:p>
          <a:p>
            <a:pPr lvl="2"/>
            <a:r>
              <a:rPr lang="en-CA" dirty="0"/>
              <a:t>Select Options</a:t>
            </a:r>
          </a:p>
          <a:p>
            <a:pPr lvl="2"/>
            <a:r>
              <a:rPr lang="en-CA" dirty="0"/>
              <a:t>Select "Keep in Dock"</a:t>
            </a:r>
          </a:p>
          <a:p>
            <a:pPr lvl="2"/>
            <a:r>
              <a:rPr lang="en-CA" dirty="0"/>
              <a:t>To run the Simulator in the future, simply click on the Dock icon</a:t>
            </a:r>
          </a:p>
        </p:txBody>
      </p:sp>
    </p:spTree>
    <p:extLst>
      <p:ext uri="{BB962C8B-B14F-4D97-AF65-F5344CB8AC3E}">
        <p14:creationId xmlns:p14="http://schemas.microsoft.com/office/powerpoint/2010/main" val="3470155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47A-B264-4F0B-A022-1A6D2AC7A515}"/>
              </a:ext>
            </a:extLst>
          </p:cNvPr>
          <p:cNvSpPr>
            <a:spLocks noGrp="1"/>
          </p:cNvSpPr>
          <p:nvPr>
            <p:ph type="title"/>
          </p:nvPr>
        </p:nvSpPr>
        <p:spPr/>
        <p:txBody>
          <a:bodyPr/>
          <a:lstStyle/>
          <a:p>
            <a:r>
              <a:rPr lang="en-CA" dirty="0"/>
              <a:t>Plug an iPhone/iPad into your Mac for Testing</a:t>
            </a:r>
          </a:p>
        </p:txBody>
      </p:sp>
      <p:sp>
        <p:nvSpPr>
          <p:cNvPr id="3" name="Content Placeholder 2">
            <a:extLst>
              <a:ext uri="{FF2B5EF4-FFF2-40B4-BE49-F238E27FC236}">
                <a16:creationId xmlns:a16="http://schemas.microsoft.com/office/drawing/2014/main" id="{71A99552-48C4-4581-9862-46CCF35F8195}"/>
              </a:ext>
            </a:extLst>
          </p:cNvPr>
          <p:cNvSpPr>
            <a:spLocks noGrp="1"/>
          </p:cNvSpPr>
          <p:nvPr>
            <p:ph idx="1"/>
          </p:nvPr>
        </p:nvSpPr>
        <p:spPr/>
        <p:txBody>
          <a:bodyPr>
            <a:normAutofit fontScale="92500" lnSpcReduction="10000"/>
          </a:bodyPr>
          <a:lstStyle/>
          <a:p>
            <a:pPr marL="514350" indent="-514350">
              <a:buFont typeface="+mj-lt"/>
              <a:buAutoNum type="arabicPeriod"/>
            </a:pPr>
            <a:r>
              <a:rPr lang="en-CA" dirty="0"/>
              <a:t>Make sure developer tools is enabled in both iOS Safari and Mac OS Safari</a:t>
            </a:r>
          </a:p>
          <a:p>
            <a:pPr lvl="1"/>
            <a:r>
              <a:rPr lang="en-CA" dirty="0"/>
              <a:t>iOS Safari</a:t>
            </a:r>
          </a:p>
          <a:p>
            <a:pPr lvl="2"/>
            <a:r>
              <a:rPr lang="en-CA" dirty="0"/>
              <a:t>Settings &gt; Safari &gt; Advanced &gt; Web Inspector (enable this)</a:t>
            </a:r>
          </a:p>
          <a:p>
            <a:pPr lvl="1"/>
            <a:r>
              <a:rPr lang="en-CA" dirty="0"/>
              <a:t>Mac OS Safari</a:t>
            </a:r>
          </a:p>
          <a:p>
            <a:pPr lvl="2"/>
            <a:r>
              <a:rPr lang="en-CA" dirty="0"/>
              <a:t>Preferences &gt; Advanced &gt; Check "Show Develop Menu in Menu bar"</a:t>
            </a:r>
          </a:p>
          <a:p>
            <a:pPr marL="514350" indent="-514350">
              <a:buFont typeface="+mj-lt"/>
              <a:buAutoNum type="arabicPeriod"/>
            </a:pPr>
            <a:r>
              <a:rPr lang="en-CA" dirty="0"/>
              <a:t>Plug your iOS device into your Mac and launch the web site you wish to test in iOS Safari</a:t>
            </a:r>
          </a:p>
          <a:p>
            <a:pPr marL="514350" indent="-514350">
              <a:buFont typeface="+mj-lt"/>
              <a:buAutoNum type="arabicPeriod"/>
            </a:pPr>
            <a:r>
              <a:rPr lang="en-CA" dirty="0"/>
              <a:t>In Mac OS Safari</a:t>
            </a:r>
          </a:p>
          <a:p>
            <a:pPr lvl="1"/>
            <a:r>
              <a:rPr lang="en-CA" dirty="0"/>
              <a:t>Develop &gt; [Your iOS device] &gt; Develop on this device</a:t>
            </a:r>
          </a:p>
          <a:p>
            <a:pPr marL="514350" indent="-514350">
              <a:buFont typeface="+mj-lt"/>
              <a:buAutoNum type="arabicPeriod"/>
            </a:pPr>
            <a:r>
              <a:rPr lang="en-CA" dirty="0"/>
              <a:t>In Mac OS Safari</a:t>
            </a:r>
          </a:p>
          <a:p>
            <a:pPr lvl="1"/>
            <a:r>
              <a:rPr lang="en-CA" dirty="0"/>
              <a:t>Develop &gt; [Your iOS device] &gt; select the web site you wish to run developer tools on</a:t>
            </a:r>
          </a:p>
          <a:p>
            <a:endParaRPr lang="en-CA" dirty="0"/>
          </a:p>
        </p:txBody>
      </p:sp>
    </p:spTree>
    <p:extLst>
      <p:ext uri="{BB962C8B-B14F-4D97-AF65-F5344CB8AC3E}">
        <p14:creationId xmlns:p14="http://schemas.microsoft.com/office/powerpoint/2010/main" val="4216393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Coding Mobile Web Sites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352" y="2444895"/>
            <a:ext cx="3581400" cy="2562225"/>
          </a:xfrm>
          <a:prstGeom prst="rect">
            <a:avLst/>
          </a:prstGeom>
        </p:spPr>
      </p:pic>
      <p:sp>
        <p:nvSpPr>
          <p:cNvPr id="5" name="TextBox 4"/>
          <p:cNvSpPr txBox="1"/>
          <p:nvPr/>
        </p:nvSpPr>
        <p:spPr>
          <a:xfrm>
            <a:off x="1435012" y="6334780"/>
            <a:ext cx="9652088" cy="523220"/>
          </a:xfrm>
          <a:prstGeom prst="rect">
            <a:avLst/>
          </a:prstGeom>
          <a:noFill/>
        </p:spPr>
        <p:txBody>
          <a:bodyPr wrap="square" rtlCol="0">
            <a:spAutoFit/>
          </a:bodyPr>
          <a:lstStyle/>
          <a:p>
            <a:r>
              <a:rPr lang="en-CA" sz="1400" dirty="0"/>
              <a:t>Above image from: </a:t>
            </a:r>
            <a:r>
              <a:rPr lang="en-CA" sz="1400" dirty="0">
                <a:hlinkClick r:id="rId3"/>
              </a:rPr>
              <a:t>http://tytaniummobile.com/mobile-gallery-mobile-website-design-examples-qr-codes-lead-capture-pages</a:t>
            </a:r>
            <a:endParaRPr lang="en-CA" sz="1400" dirty="0"/>
          </a:p>
          <a:p>
            <a:endParaRPr lang="en-CA" sz="1400" dirty="0"/>
          </a:p>
        </p:txBody>
      </p:sp>
    </p:spTree>
    <p:extLst>
      <p:ext uri="{BB962C8B-B14F-4D97-AF65-F5344CB8AC3E}">
        <p14:creationId xmlns:p14="http://schemas.microsoft.com/office/powerpoint/2010/main" val="146317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BDBC-6AB9-481D-A0C0-60AF6119E6B0}"/>
              </a:ext>
            </a:extLst>
          </p:cNvPr>
          <p:cNvSpPr>
            <a:spLocks noGrp="1"/>
          </p:cNvSpPr>
          <p:nvPr>
            <p:ph type="title"/>
          </p:nvPr>
        </p:nvSpPr>
        <p:spPr>
          <a:xfrm>
            <a:off x="1009650" y="2628265"/>
            <a:ext cx="10515600" cy="1325563"/>
          </a:xfrm>
        </p:spPr>
        <p:txBody>
          <a:bodyPr/>
          <a:lstStyle/>
          <a:p>
            <a:r>
              <a:rPr lang="en-CA" dirty="0"/>
              <a:t>General Typography Guidelines for the Web</a:t>
            </a:r>
          </a:p>
        </p:txBody>
      </p:sp>
    </p:spTree>
    <p:extLst>
      <p:ext uri="{BB962C8B-B14F-4D97-AF65-F5344CB8AC3E}">
        <p14:creationId xmlns:p14="http://schemas.microsoft.com/office/powerpoint/2010/main" val="2174569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Coding Mobile Web Sites</a:t>
            </a:r>
          </a:p>
        </p:txBody>
      </p:sp>
      <p:sp>
        <p:nvSpPr>
          <p:cNvPr id="3" name="Content Placeholder 2"/>
          <p:cNvSpPr>
            <a:spLocks noGrp="1"/>
          </p:cNvSpPr>
          <p:nvPr>
            <p:ph idx="1"/>
          </p:nvPr>
        </p:nvSpPr>
        <p:spPr>
          <a:xfrm>
            <a:off x="986790" y="1690688"/>
            <a:ext cx="7520940" cy="1896324"/>
          </a:xfrm>
        </p:spPr>
        <p:txBody>
          <a:bodyPr>
            <a:normAutofit fontScale="70000" lnSpcReduction="20000"/>
          </a:bodyPr>
          <a:lstStyle/>
          <a:p>
            <a:pPr>
              <a:buFont typeface="Arial" panose="020B0604020202020204" pitchFamily="34" charset="0"/>
              <a:buChar char="•"/>
            </a:pPr>
            <a:r>
              <a:rPr lang="en-CA" dirty="0"/>
              <a:t>The code for a mobile / responsive web site is very similar to coding a regular HTML coded web site</a:t>
            </a:r>
          </a:p>
          <a:p>
            <a:pPr>
              <a:buFont typeface="Arial" panose="020B0604020202020204" pitchFamily="34" charset="0"/>
              <a:buChar char="•"/>
            </a:pPr>
            <a:r>
              <a:rPr lang="en-CA" dirty="0"/>
              <a:t>Just like desktop web sites we will use the following languages to code our sites</a:t>
            </a:r>
          </a:p>
          <a:p>
            <a:pPr lvl="1"/>
            <a:r>
              <a:rPr lang="en-CA" dirty="0"/>
              <a:t>HTML – for content</a:t>
            </a:r>
          </a:p>
          <a:p>
            <a:pPr lvl="1"/>
            <a:r>
              <a:rPr lang="en-CA" dirty="0"/>
              <a:t>CSS – for presentation</a:t>
            </a:r>
          </a:p>
          <a:p>
            <a:pPr lvl="1"/>
            <a:r>
              <a:rPr lang="en-CA" dirty="0"/>
              <a:t>JavaScript – for behaviours</a:t>
            </a:r>
          </a:p>
          <a:p>
            <a:pPr>
              <a:buFont typeface="Arial" panose="020B0604020202020204" pitchFamily="34" charset="0"/>
              <a:buChar char="•"/>
            </a:pPr>
            <a:endParaRPr lang="en-CA" dirty="0"/>
          </a:p>
        </p:txBody>
      </p:sp>
      <p:pic>
        <p:nvPicPr>
          <p:cNvPr id="7" name="Picture 5" descr="D:\Documents\Work\BCIT-Work\2011-SSD-Web-Design-Work-Files\Web Scripting Course\html_content.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84021" y="4713716"/>
            <a:ext cx="1842461" cy="15630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Documents\Work\BCIT-Work\2011-SSD-Web-Design-Work-Files\Web Scripting Course\css_style.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8002" y="4713716"/>
            <a:ext cx="1914650" cy="1596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51097" y="4003323"/>
            <a:ext cx="1308308" cy="646331"/>
          </a:xfrm>
          <a:prstGeom prst="rect">
            <a:avLst/>
          </a:prstGeom>
          <a:noFill/>
        </p:spPr>
        <p:txBody>
          <a:bodyPr wrap="square" rtlCol="0">
            <a:spAutoFit/>
          </a:bodyPr>
          <a:lstStyle/>
          <a:p>
            <a:pPr algn="ctr"/>
            <a:r>
              <a:rPr lang="en-CA" dirty="0"/>
              <a:t>Content = HTML</a:t>
            </a:r>
          </a:p>
        </p:txBody>
      </p:sp>
      <p:sp>
        <p:nvSpPr>
          <p:cNvPr id="10" name="TextBox 9"/>
          <p:cNvSpPr txBox="1"/>
          <p:nvPr/>
        </p:nvSpPr>
        <p:spPr>
          <a:xfrm>
            <a:off x="5464118" y="4003324"/>
            <a:ext cx="862418" cy="646331"/>
          </a:xfrm>
          <a:prstGeom prst="rect">
            <a:avLst/>
          </a:prstGeom>
          <a:noFill/>
        </p:spPr>
        <p:txBody>
          <a:bodyPr wrap="square" rtlCol="0">
            <a:spAutoFit/>
          </a:bodyPr>
          <a:lstStyle/>
          <a:p>
            <a:pPr algn="ctr"/>
            <a:r>
              <a:rPr lang="en-CA" dirty="0"/>
              <a:t>Style = CSS</a:t>
            </a:r>
          </a:p>
        </p:txBody>
      </p:sp>
      <p:sp>
        <p:nvSpPr>
          <p:cNvPr id="11" name="TextBox 10"/>
          <p:cNvSpPr txBox="1"/>
          <p:nvPr/>
        </p:nvSpPr>
        <p:spPr>
          <a:xfrm>
            <a:off x="8320728" y="3827198"/>
            <a:ext cx="1584176" cy="646331"/>
          </a:xfrm>
          <a:prstGeom prst="rect">
            <a:avLst/>
          </a:prstGeom>
          <a:noFill/>
        </p:spPr>
        <p:txBody>
          <a:bodyPr wrap="square" rtlCol="0">
            <a:spAutoFit/>
          </a:bodyPr>
          <a:lstStyle/>
          <a:p>
            <a:pPr algn="ctr"/>
            <a:r>
              <a:rPr lang="en-CA" dirty="0"/>
              <a:t>Behaviour = JavaScript</a:t>
            </a:r>
          </a:p>
        </p:txBody>
      </p:sp>
      <p:pic>
        <p:nvPicPr>
          <p:cNvPr id="12" name="Picture 9" descr="D:\Documents\Work\BCIT-Work\2011-SSD-Web-Design-Work-Files\Web Scripting Course\javascript_behaviour.png"/>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84232" y="4605192"/>
            <a:ext cx="1671542" cy="1671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028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2A808-F6EF-41BA-926A-4EAA160B8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04" y="726830"/>
            <a:ext cx="10417786" cy="5260281"/>
          </a:xfrm>
          <a:prstGeom prst="rect">
            <a:avLst/>
          </a:prstGeom>
        </p:spPr>
      </p:pic>
      <p:sp>
        <p:nvSpPr>
          <p:cNvPr id="5" name="TextBox 4">
            <a:extLst>
              <a:ext uri="{FF2B5EF4-FFF2-40B4-BE49-F238E27FC236}">
                <a16:creationId xmlns:a16="http://schemas.microsoft.com/office/drawing/2014/main" id="{78030DA7-DE78-46E3-B936-3E962E6641ED}"/>
              </a:ext>
            </a:extLst>
          </p:cNvPr>
          <p:cNvSpPr txBox="1"/>
          <p:nvPr/>
        </p:nvSpPr>
        <p:spPr>
          <a:xfrm>
            <a:off x="936466" y="6343799"/>
            <a:ext cx="10531292" cy="307777"/>
          </a:xfrm>
          <a:prstGeom prst="rect">
            <a:avLst/>
          </a:prstGeom>
          <a:noFill/>
        </p:spPr>
        <p:txBody>
          <a:bodyPr wrap="square" rtlCol="0">
            <a:spAutoFit/>
          </a:bodyPr>
          <a:lstStyle/>
          <a:p>
            <a:r>
              <a:rPr lang="en-CA" sz="1400" dirty="0"/>
              <a:t>The above image from: </a:t>
            </a:r>
            <a:r>
              <a:rPr lang="en-CA" sz="1400" dirty="0">
                <a:hlinkClick r:id="rId3"/>
              </a:rPr>
              <a:t>http://en.wikipedia.org/w/index.php?title=File:Mobile_Web_Standards_Evolution_Vector.svg&amp;page=1</a:t>
            </a:r>
            <a:endParaRPr lang="en-CA" sz="1400" dirty="0"/>
          </a:p>
        </p:txBody>
      </p:sp>
    </p:spTree>
    <p:extLst>
      <p:ext uri="{BB962C8B-B14F-4D97-AF65-F5344CB8AC3E}">
        <p14:creationId xmlns:p14="http://schemas.microsoft.com/office/powerpoint/2010/main" val="2205168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F8E0B-2805-410C-AA5D-2617C5086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346" y="1292511"/>
            <a:ext cx="8565054" cy="4324776"/>
          </a:xfrm>
          <a:prstGeom prst="rect">
            <a:avLst/>
          </a:prstGeom>
        </p:spPr>
      </p:pic>
      <p:sp>
        <p:nvSpPr>
          <p:cNvPr id="5" name="Right Arrow 8">
            <a:extLst>
              <a:ext uri="{FF2B5EF4-FFF2-40B4-BE49-F238E27FC236}">
                <a16:creationId xmlns:a16="http://schemas.microsoft.com/office/drawing/2014/main" id="{1F53EC87-BBD5-471B-ACFF-2FD09E6C22FA}"/>
              </a:ext>
            </a:extLst>
          </p:cNvPr>
          <p:cNvSpPr/>
          <p:nvPr/>
        </p:nvSpPr>
        <p:spPr>
          <a:xfrm>
            <a:off x="6672420" y="2996196"/>
            <a:ext cx="1512168" cy="7942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6" name="Content Placeholder 3">
            <a:extLst>
              <a:ext uri="{FF2B5EF4-FFF2-40B4-BE49-F238E27FC236}">
                <a16:creationId xmlns:a16="http://schemas.microsoft.com/office/drawing/2014/main" id="{7DBE7643-57D3-410B-8C36-E13D0BEAC4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28604" y="2079251"/>
            <a:ext cx="2628125" cy="2628125"/>
          </a:xfrm>
        </p:spPr>
      </p:pic>
      <p:sp>
        <p:nvSpPr>
          <p:cNvPr id="7" name="TextBox 6">
            <a:extLst>
              <a:ext uri="{FF2B5EF4-FFF2-40B4-BE49-F238E27FC236}">
                <a16:creationId xmlns:a16="http://schemas.microsoft.com/office/drawing/2014/main" id="{3095FBF1-A86B-451E-BBBF-A1FC3F5A2C38}"/>
              </a:ext>
            </a:extLst>
          </p:cNvPr>
          <p:cNvSpPr txBox="1"/>
          <p:nvPr/>
        </p:nvSpPr>
        <p:spPr>
          <a:xfrm>
            <a:off x="9023118" y="5032512"/>
            <a:ext cx="1684229" cy="584775"/>
          </a:xfrm>
          <a:prstGeom prst="rect">
            <a:avLst/>
          </a:prstGeom>
          <a:noFill/>
        </p:spPr>
        <p:txBody>
          <a:bodyPr wrap="square" rtlCol="0">
            <a:spAutoFit/>
          </a:bodyPr>
          <a:lstStyle/>
          <a:p>
            <a:r>
              <a:rPr lang="en-CA" sz="3200" dirty="0"/>
              <a:t>Today</a:t>
            </a:r>
          </a:p>
        </p:txBody>
      </p:sp>
    </p:spTree>
    <p:extLst>
      <p:ext uri="{BB962C8B-B14F-4D97-AF65-F5344CB8AC3E}">
        <p14:creationId xmlns:p14="http://schemas.microsoft.com/office/powerpoint/2010/main" val="1482763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F594-EFA4-4664-A080-50D0D2547E4B}"/>
              </a:ext>
            </a:extLst>
          </p:cNvPr>
          <p:cNvSpPr>
            <a:spLocks noGrp="1"/>
          </p:cNvSpPr>
          <p:nvPr>
            <p:ph type="title"/>
          </p:nvPr>
        </p:nvSpPr>
        <p:spPr/>
        <p:txBody>
          <a:bodyPr/>
          <a:lstStyle/>
          <a:p>
            <a:r>
              <a:rPr lang="en-CA" dirty="0"/>
              <a:t>Components of a Responsive Web Site or App</a:t>
            </a:r>
          </a:p>
        </p:txBody>
      </p:sp>
      <p:sp>
        <p:nvSpPr>
          <p:cNvPr id="3" name="Content Placeholder 2">
            <a:extLst>
              <a:ext uri="{FF2B5EF4-FFF2-40B4-BE49-F238E27FC236}">
                <a16:creationId xmlns:a16="http://schemas.microsoft.com/office/drawing/2014/main" id="{9A5F0CB4-C25B-4A37-B396-0421EC2B8C06}"/>
              </a:ext>
            </a:extLst>
          </p:cNvPr>
          <p:cNvSpPr>
            <a:spLocks noGrp="1"/>
          </p:cNvSpPr>
          <p:nvPr>
            <p:ph idx="1"/>
          </p:nvPr>
        </p:nvSpPr>
        <p:spPr/>
        <p:txBody>
          <a:bodyPr/>
          <a:lstStyle/>
          <a:p>
            <a:r>
              <a:rPr lang="en-CA" dirty="0"/>
              <a:t>Viewports</a:t>
            </a:r>
          </a:p>
          <a:p>
            <a:pPr lvl="1"/>
            <a:r>
              <a:rPr lang="en-CA" dirty="0"/>
              <a:t>Setting your viewport meta tag</a:t>
            </a:r>
          </a:p>
          <a:p>
            <a:r>
              <a:rPr lang="en-CA" dirty="0"/>
              <a:t>Flexible or Fluid layouts</a:t>
            </a:r>
          </a:p>
          <a:p>
            <a:pPr lvl="1"/>
            <a:r>
              <a:rPr lang="en-CA" dirty="0"/>
              <a:t>Setting up a fluid grid system</a:t>
            </a:r>
          </a:p>
          <a:p>
            <a:r>
              <a:rPr lang="en-CA" dirty="0"/>
              <a:t>Media Queries</a:t>
            </a:r>
          </a:p>
          <a:p>
            <a:r>
              <a:rPr lang="en-CA" dirty="0"/>
              <a:t>Responsive Images and Media</a:t>
            </a:r>
          </a:p>
        </p:txBody>
      </p:sp>
    </p:spTree>
    <p:extLst>
      <p:ext uri="{BB962C8B-B14F-4D97-AF65-F5344CB8AC3E}">
        <p14:creationId xmlns:p14="http://schemas.microsoft.com/office/powerpoint/2010/main" val="4017289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05011-40E9-419E-9D3A-0E425915EECC}"/>
              </a:ext>
            </a:extLst>
          </p:cNvPr>
          <p:cNvSpPr>
            <a:spLocks noGrp="1"/>
          </p:cNvSpPr>
          <p:nvPr>
            <p:ph type="ctrTitle"/>
          </p:nvPr>
        </p:nvSpPr>
        <p:spPr>
          <a:xfrm>
            <a:off x="1535430" y="1956753"/>
            <a:ext cx="9144000" cy="2387600"/>
          </a:xfrm>
        </p:spPr>
        <p:txBody>
          <a:bodyPr/>
          <a:lstStyle/>
          <a:p>
            <a:r>
              <a:rPr lang="en-CA" dirty="0"/>
              <a:t>Setting Up Your Viewport for Mobile Browsers</a:t>
            </a:r>
          </a:p>
        </p:txBody>
      </p:sp>
    </p:spTree>
    <p:extLst>
      <p:ext uri="{BB962C8B-B14F-4D97-AF65-F5344CB8AC3E}">
        <p14:creationId xmlns:p14="http://schemas.microsoft.com/office/powerpoint/2010/main" val="2789553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A393-6796-4598-8426-9957071A8039}"/>
              </a:ext>
            </a:extLst>
          </p:cNvPr>
          <p:cNvSpPr>
            <a:spLocks noGrp="1"/>
          </p:cNvSpPr>
          <p:nvPr>
            <p:ph type="title"/>
          </p:nvPr>
        </p:nvSpPr>
        <p:spPr/>
        <p:txBody>
          <a:bodyPr/>
          <a:lstStyle/>
          <a:p>
            <a:r>
              <a:rPr lang="en-CA" dirty="0"/>
              <a:t>First, A little bit on the humble pixel</a:t>
            </a:r>
          </a:p>
        </p:txBody>
      </p:sp>
      <p:sp>
        <p:nvSpPr>
          <p:cNvPr id="3" name="Content Placeholder 2">
            <a:extLst>
              <a:ext uri="{FF2B5EF4-FFF2-40B4-BE49-F238E27FC236}">
                <a16:creationId xmlns:a16="http://schemas.microsoft.com/office/drawing/2014/main" id="{2307A63F-9B79-4678-B040-166479B07E41}"/>
              </a:ext>
            </a:extLst>
          </p:cNvPr>
          <p:cNvSpPr>
            <a:spLocks noGrp="1"/>
          </p:cNvSpPr>
          <p:nvPr>
            <p:ph idx="1"/>
          </p:nvPr>
        </p:nvSpPr>
        <p:spPr/>
        <p:txBody>
          <a:bodyPr/>
          <a:lstStyle/>
          <a:p>
            <a:r>
              <a:rPr lang="en-CA" dirty="0"/>
              <a:t>What is a pixel (</a:t>
            </a:r>
            <a:r>
              <a:rPr lang="en-CA" dirty="0" err="1"/>
              <a:t>px</a:t>
            </a:r>
            <a:r>
              <a:rPr lang="en-CA" dirty="0"/>
              <a:t>)</a:t>
            </a:r>
          </a:p>
          <a:p>
            <a:r>
              <a:rPr lang="en-CA" dirty="0"/>
              <a:t>In none-web development terms a pixel is a single unit on a screen capable of displaying a colour</a:t>
            </a:r>
          </a:p>
          <a:p>
            <a:r>
              <a:rPr lang="en-CA" dirty="0"/>
              <a:t>In web development terms a pixel is an abstraction from device pixels. When we set a width of an element with CSS or JavaScript to pixels we are setting CSS pixels not device pixels</a:t>
            </a:r>
          </a:p>
        </p:txBody>
      </p:sp>
    </p:spTree>
    <p:extLst>
      <p:ext uri="{BB962C8B-B14F-4D97-AF65-F5344CB8AC3E}">
        <p14:creationId xmlns:p14="http://schemas.microsoft.com/office/powerpoint/2010/main" val="285979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E19E-2B14-4D17-8D20-6B732EFCD1CD}"/>
              </a:ext>
            </a:extLst>
          </p:cNvPr>
          <p:cNvSpPr>
            <a:spLocks noGrp="1"/>
          </p:cNvSpPr>
          <p:nvPr>
            <p:ph type="title"/>
          </p:nvPr>
        </p:nvSpPr>
        <p:spPr/>
        <p:txBody>
          <a:bodyPr/>
          <a:lstStyle/>
          <a:p>
            <a:r>
              <a:rPr lang="en-CA" dirty="0"/>
              <a:t>CSS Pixels vs Device Pixels</a:t>
            </a:r>
          </a:p>
        </p:txBody>
      </p:sp>
      <p:sp>
        <p:nvSpPr>
          <p:cNvPr id="3" name="Content Placeholder 2">
            <a:extLst>
              <a:ext uri="{FF2B5EF4-FFF2-40B4-BE49-F238E27FC236}">
                <a16:creationId xmlns:a16="http://schemas.microsoft.com/office/drawing/2014/main" id="{B2D0DBB8-7E49-4DA7-8646-9C06DDCB3968}"/>
              </a:ext>
            </a:extLst>
          </p:cNvPr>
          <p:cNvSpPr>
            <a:spLocks noGrp="1"/>
          </p:cNvSpPr>
          <p:nvPr>
            <p:ph idx="1"/>
          </p:nvPr>
        </p:nvSpPr>
        <p:spPr/>
        <p:txBody>
          <a:bodyPr/>
          <a:lstStyle/>
          <a:p>
            <a:r>
              <a:rPr lang="en-CA" dirty="0"/>
              <a:t>As mentioned before device pixels are physical elements on a screen.</a:t>
            </a:r>
          </a:p>
          <a:p>
            <a:r>
              <a:rPr lang="en-CA" dirty="0"/>
              <a:t>CSS pixels are an abstraction from device pixels set independently by the browser vendors</a:t>
            </a:r>
          </a:p>
          <a:p>
            <a:pPr lvl="1"/>
            <a:r>
              <a:rPr lang="en-CA" dirty="0"/>
              <a:t>On most desktop non-retina screens  1 CSS pixel = 1 device pixel</a:t>
            </a:r>
          </a:p>
          <a:p>
            <a:pPr lvl="2"/>
            <a:r>
              <a:rPr lang="en-CA" dirty="0"/>
              <a:t>If the user zooms into a web site using the zoom controls than 1 CSS pixel may equal multiple device pixels</a:t>
            </a:r>
          </a:p>
          <a:p>
            <a:pPr lvl="1"/>
            <a:r>
              <a:rPr lang="en-CA" dirty="0"/>
              <a:t>On retina (or Hi-DPI) screens 1 CSS pixel can equal 4 or more device pixels</a:t>
            </a:r>
          </a:p>
          <a:p>
            <a:pPr lvl="2"/>
            <a:r>
              <a:rPr lang="en-CA" dirty="0"/>
              <a:t>Every iPhone since the iPhone 4 is retina</a:t>
            </a:r>
          </a:p>
          <a:p>
            <a:pPr lvl="2"/>
            <a:r>
              <a:rPr lang="en-CA" dirty="0"/>
              <a:t>Most modern Android phones are Hi-DPI devices</a:t>
            </a:r>
          </a:p>
          <a:p>
            <a:pPr lvl="2"/>
            <a:r>
              <a:rPr lang="en-CA" dirty="0"/>
              <a:t>Recent MacBook Pros are retina</a:t>
            </a:r>
          </a:p>
        </p:txBody>
      </p:sp>
    </p:spTree>
    <p:extLst>
      <p:ext uri="{BB962C8B-B14F-4D97-AF65-F5344CB8AC3E}">
        <p14:creationId xmlns:p14="http://schemas.microsoft.com/office/powerpoint/2010/main" val="4147085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89B5-AC8E-4865-8DC1-9BC990FF00D8}"/>
              </a:ext>
            </a:extLst>
          </p:cNvPr>
          <p:cNvSpPr>
            <a:spLocks noGrp="1"/>
          </p:cNvSpPr>
          <p:nvPr>
            <p:ph type="title"/>
          </p:nvPr>
        </p:nvSpPr>
        <p:spPr/>
        <p:txBody>
          <a:bodyPr/>
          <a:lstStyle/>
          <a:p>
            <a:r>
              <a:rPr lang="en-CA" dirty="0"/>
              <a:t>CSS Pixels vs Device Pixels</a:t>
            </a:r>
          </a:p>
        </p:txBody>
      </p:sp>
      <p:sp>
        <p:nvSpPr>
          <p:cNvPr id="3" name="Content Placeholder 2">
            <a:extLst>
              <a:ext uri="{FF2B5EF4-FFF2-40B4-BE49-F238E27FC236}">
                <a16:creationId xmlns:a16="http://schemas.microsoft.com/office/drawing/2014/main" id="{27BF76ED-941B-4938-9722-B709C4C50B77}"/>
              </a:ext>
            </a:extLst>
          </p:cNvPr>
          <p:cNvSpPr>
            <a:spLocks noGrp="1"/>
          </p:cNvSpPr>
          <p:nvPr>
            <p:ph idx="1"/>
          </p:nvPr>
        </p:nvSpPr>
        <p:spPr/>
        <p:txBody>
          <a:bodyPr/>
          <a:lstStyle/>
          <a:p>
            <a:r>
              <a:rPr lang="en-CA" dirty="0"/>
              <a:t>Set the width of an element in CSS to 200px and the element will take up different amounts of device pixels depending on the device and the browser</a:t>
            </a:r>
          </a:p>
          <a:p>
            <a:pPr lvl="1"/>
            <a:r>
              <a:rPr lang="en-CA" dirty="0"/>
              <a:t>On an iPhone4 and higher the element with a CSS pixel width of 200 will actually take up 400 device pixels (width)</a:t>
            </a:r>
          </a:p>
          <a:p>
            <a:r>
              <a:rPr lang="en-CA" dirty="0"/>
              <a:t>Fortunately for us Web Developers we need not really concern ourselves with the difference as the calculation between CSS pixels and device pixels has been abstracted away. We simple set our element to 200px and we expect it to appear to be 200px wide.</a:t>
            </a:r>
          </a:p>
          <a:p>
            <a:pPr lvl="1"/>
            <a:r>
              <a:rPr lang="en-CA" dirty="0"/>
              <a:t>Even JavaScript will report an elements width back to us in CSS pixels</a:t>
            </a:r>
          </a:p>
        </p:txBody>
      </p:sp>
    </p:spTree>
    <p:extLst>
      <p:ext uri="{BB962C8B-B14F-4D97-AF65-F5344CB8AC3E}">
        <p14:creationId xmlns:p14="http://schemas.microsoft.com/office/powerpoint/2010/main" val="2869585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9DA3-2F9C-43AF-89BF-8DE5A64EE192}"/>
              </a:ext>
            </a:extLst>
          </p:cNvPr>
          <p:cNvSpPr>
            <a:spLocks noGrp="1"/>
          </p:cNvSpPr>
          <p:nvPr>
            <p:ph type="title"/>
          </p:nvPr>
        </p:nvSpPr>
        <p:spPr/>
        <p:txBody>
          <a:bodyPr/>
          <a:lstStyle/>
          <a:p>
            <a:r>
              <a:rPr lang="en-CA" dirty="0"/>
              <a:t>CSS Pixels vs Device Pixels, Who cares?</a:t>
            </a:r>
          </a:p>
        </p:txBody>
      </p:sp>
      <p:sp>
        <p:nvSpPr>
          <p:cNvPr id="3" name="Content Placeholder 2">
            <a:extLst>
              <a:ext uri="{FF2B5EF4-FFF2-40B4-BE49-F238E27FC236}">
                <a16:creationId xmlns:a16="http://schemas.microsoft.com/office/drawing/2014/main" id="{0CE40B85-3595-4BFB-A7F7-28092FC88CC6}"/>
              </a:ext>
            </a:extLst>
          </p:cNvPr>
          <p:cNvSpPr>
            <a:spLocks noGrp="1"/>
          </p:cNvSpPr>
          <p:nvPr>
            <p:ph idx="1"/>
          </p:nvPr>
        </p:nvSpPr>
        <p:spPr/>
        <p:txBody>
          <a:bodyPr/>
          <a:lstStyle/>
          <a:p>
            <a:r>
              <a:rPr lang="en-CA" dirty="0"/>
              <a:t>Since it has been abstracted away, you can largely forget about the theory, and code away knowing your CSS pixels or JavaScript pixels will appear on any screen as expected</a:t>
            </a:r>
          </a:p>
          <a:p>
            <a:r>
              <a:rPr lang="en-CA" dirty="0"/>
              <a:t>Where it comes into play is setting up the viewport for mobile screens and creating retina or </a:t>
            </a:r>
            <a:r>
              <a:rPr lang="en-CA" dirty="0" err="1"/>
              <a:t>HiDPI</a:t>
            </a:r>
            <a:r>
              <a:rPr lang="en-CA" dirty="0"/>
              <a:t> ready imagery</a:t>
            </a:r>
          </a:p>
        </p:txBody>
      </p:sp>
    </p:spTree>
    <p:extLst>
      <p:ext uri="{BB962C8B-B14F-4D97-AF65-F5344CB8AC3E}">
        <p14:creationId xmlns:p14="http://schemas.microsoft.com/office/powerpoint/2010/main" val="3944423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B442-7295-40E6-A9DC-02F283AF29CA}"/>
              </a:ext>
            </a:extLst>
          </p:cNvPr>
          <p:cNvSpPr>
            <a:spLocks noGrp="1"/>
          </p:cNvSpPr>
          <p:nvPr>
            <p:ph type="title"/>
          </p:nvPr>
        </p:nvSpPr>
        <p:spPr/>
        <p:txBody>
          <a:bodyPr/>
          <a:lstStyle/>
          <a:p>
            <a:r>
              <a:rPr lang="en-CA" dirty="0"/>
              <a:t>Viewports 101</a:t>
            </a:r>
          </a:p>
        </p:txBody>
      </p:sp>
      <p:sp>
        <p:nvSpPr>
          <p:cNvPr id="3" name="Content Placeholder 2">
            <a:extLst>
              <a:ext uri="{FF2B5EF4-FFF2-40B4-BE49-F238E27FC236}">
                <a16:creationId xmlns:a16="http://schemas.microsoft.com/office/drawing/2014/main" id="{46231D89-F439-46E4-87A2-C9DE20F047CA}"/>
              </a:ext>
            </a:extLst>
          </p:cNvPr>
          <p:cNvSpPr>
            <a:spLocks noGrp="1"/>
          </p:cNvSpPr>
          <p:nvPr>
            <p:ph idx="1"/>
          </p:nvPr>
        </p:nvSpPr>
        <p:spPr>
          <a:xfrm>
            <a:off x="838200" y="1570981"/>
            <a:ext cx="10515600" cy="4780915"/>
          </a:xfrm>
        </p:spPr>
        <p:txBody>
          <a:bodyPr/>
          <a:lstStyle/>
          <a:p>
            <a:r>
              <a:rPr lang="en-CA" dirty="0"/>
              <a:t>The viewport on desktop screens is simple</a:t>
            </a:r>
          </a:p>
          <a:p>
            <a:pPr lvl="1"/>
            <a:r>
              <a:rPr lang="en-CA" dirty="0"/>
              <a:t>The viewport width is equal to the browsers width</a:t>
            </a:r>
          </a:p>
          <a:p>
            <a:r>
              <a:rPr lang="en-CA" dirty="0"/>
              <a:t>The viewport on Mobile is a little more complex</a:t>
            </a:r>
          </a:p>
          <a:p>
            <a:pPr lvl="1"/>
            <a:r>
              <a:rPr lang="en-CA" dirty="0"/>
              <a:t>Setting the viewport width equal to the browsers width on mobile devices would cause problems for sites not designed for mobile (a big problem when the iPhone came out in 2007 as most sites were not designed for mobile)</a:t>
            </a:r>
          </a:p>
          <a:p>
            <a:pPr lvl="1"/>
            <a:r>
              <a:rPr lang="en-CA" dirty="0"/>
              <a:t>Mobile browsers realized this and made their browsers viewport width independent of the physical pixel dimension of the device</a:t>
            </a:r>
          </a:p>
          <a:p>
            <a:pPr lvl="2"/>
            <a:r>
              <a:rPr lang="en-CA" dirty="0"/>
              <a:t>Mobile browser viewport widths range anywhere from 768px to 1024px (CSS pixels not device pixels)</a:t>
            </a:r>
          </a:p>
          <a:p>
            <a:pPr lvl="2"/>
            <a:r>
              <a:rPr lang="en-CA" dirty="0"/>
              <a:t>Basically the Mobile browser zooms out to fit a desktop site into a mobile browser</a:t>
            </a:r>
          </a:p>
          <a:p>
            <a:pPr lvl="2"/>
            <a:r>
              <a:rPr lang="en-CA" dirty="0"/>
              <a:t>This compromise was needed in the early days of the mobile web but causes problems for sites designed for mobile</a:t>
            </a:r>
          </a:p>
        </p:txBody>
      </p:sp>
    </p:spTree>
    <p:extLst>
      <p:ext uri="{BB962C8B-B14F-4D97-AF65-F5344CB8AC3E}">
        <p14:creationId xmlns:p14="http://schemas.microsoft.com/office/powerpoint/2010/main" val="110189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9C0F-30CA-4500-A1BC-57A30BC10636}"/>
              </a:ext>
            </a:extLst>
          </p:cNvPr>
          <p:cNvSpPr>
            <a:spLocks noGrp="1"/>
          </p:cNvSpPr>
          <p:nvPr>
            <p:ph type="title"/>
          </p:nvPr>
        </p:nvSpPr>
        <p:spPr/>
        <p:txBody>
          <a:bodyPr/>
          <a:lstStyle/>
          <a:p>
            <a:r>
              <a:rPr lang="en-CA"/>
              <a:t>Choose One </a:t>
            </a:r>
            <a:r>
              <a:rPr lang="en-CA" dirty="0"/>
              <a:t>or Two Fonts for your Site</a:t>
            </a:r>
          </a:p>
        </p:txBody>
      </p:sp>
      <p:sp>
        <p:nvSpPr>
          <p:cNvPr id="3" name="Content Placeholder 2">
            <a:extLst>
              <a:ext uri="{FF2B5EF4-FFF2-40B4-BE49-F238E27FC236}">
                <a16:creationId xmlns:a16="http://schemas.microsoft.com/office/drawing/2014/main" id="{48A3729D-499F-4EA8-9829-9F7D35170183}"/>
              </a:ext>
            </a:extLst>
          </p:cNvPr>
          <p:cNvSpPr>
            <a:spLocks noGrp="1"/>
          </p:cNvSpPr>
          <p:nvPr>
            <p:ph idx="1"/>
          </p:nvPr>
        </p:nvSpPr>
        <p:spPr>
          <a:xfrm>
            <a:off x="838200" y="1825625"/>
            <a:ext cx="5151120" cy="4351338"/>
          </a:xfrm>
        </p:spPr>
        <p:txBody>
          <a:bodyPr/>
          <a:lstStyle/>
          <a:p>
            <a:r>
              <a:rPr lang="en-CA" dirty="0"/>
              <a:t>Keep your typeface choices to a minimum</a:t>
            </a:r>
          </a:p>
          <a:p>
            <a:r>
              <a:rPr lang="en-CA" dirty="0"/>
              <a:t>Ideally 1 – 2 typefaces per site will suffice</a:t>
            </a:r>
          </a:p>
          <a:p>
            <a:pPr lvl="1"/>
            <a:r>
              <a:rPr lang="en-CA" dirty="0"/>
              <a:t>A typeface for headings</a:t>
            </a:r>
          </a:p>
          <a:p>
            <a:pPr lvl="1"/>
            <a:r>
              <a:rPr lang="en-CA" dirty="0"/>
              <a:t>A typeface for paragraphs, lists, links, </a:t>
            </a:r>
            <a:r>
              <a:rPr lang="en-CA" dirty="0" err="1"/>
              <a:t>etc</a:t>
            </a:r>
            <a:endParaRPr lang="en-CA" dirty="0"/>
          </a:p>
          <a:p>
            <a:r>
              <a:rPr lang="en-CA" dirty="0"/>
              <a:t>These are guidelines and there are always exceptions</a:t>
            </a:r>
          </a:p>
        </p:txBody>
      </p:sp>
      <p:pic>
        <p:nvPicPr>
          <p:cNvPr id="4" name="Picture 3">
            <a:extLst>
              <a:ext uri="{FF2B5EF4-FFF2-40B4-BE49-F238E27FC236}">
                <a16:creationId xmlns:a16="http://schemas.microsoft.com/office/drawing/2014/main" id="{2B019DFD-A016-4C41-A50F-4712BBE17E87}"/>
              </a:ext>
            </a:extLst>
          </p:cNvPr>
          <p:cNvPicPr>
            <a:picLocks noChangeAspect="1"/>
          </p:cNvPicPr>
          <p:nvPr/>
        </p:nvPicPr>
        <p:blipFill>
          <a:blip r:embed="rId2"/>
          <a:stretch>
            <a:fillRect/>
          </a:stretch>
        </p:blipFill>
        <p:spPr>
          <a:xfrm>
            <a:off x="6406135" y="2371376"/>
            <a:ext cx="5199510" cy="2109946"/>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EE79DAD1-F4A7-427F-9C0C-4A81BA8E3DA6}"/>
              </a:ext>
            </a:extLst>
          </p:cNvPr>
          <p:cNvSpPr txBox="1"/>
          <p:nvPr/>
        </p:nvSpPr>
        <p:spPr>
          <a:xfrm>
            <a:off x="480060" y="6311900"/>
            <a:ext cx="10755630" cy="338554"/>
          </a:xfrm>
          <a:prstGeom prst="rect">
            <a:avLst/>
          </a:prstGeom>
          <a:noFill/>
        </p:spPr>
        <p:txBody>
          <a:bodyPr wrap="square" rtlCol="0">
            <a:spAutoFit/>
          </a:bodyPr>
          <a:lstStyle/>
          <a:p>
            <a:r>
              <a:rPr lang="en-CA" sz="1600" dirty="0"/>
              <a:t>The first footstep text from:  </a:t>
            </a:r>
            <a:r>
              <a:rPr lang="en-CA" sz="1600" dirty="0">
                <a:hlinkClick r:id="rId3"/>
              </a:rPr>
              <a:t>https://www.cartridgesave.co.uk/news/15-of-the-most-iconic-newspaper-headlines-ever-printed/</a:t>
            </a:r>
            <a:endParaRPr lang="en-CA" sz="1600" dirty="0"/>
          </a:p>
        </p:txBody>
      </p:sp>
    </p:spTree>
    <p:extLst>
      <p:ext uri="{BB962C8B-B14F-4D97-AF65-F5344CB8AC3E}">
        <p14:creationId xmlns:p14="http://schemas.microsoft.com/office/powerpoint/2010/main" val="909032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4CF1-A646-48B3-8193-D311322B5995}"/>
              </a:ext>
            </a:extLst>
          </p:cNvPr>
          <p:cNvSpPr>
            <a:spLocks noGrp="1"/>
          </p:cNvSpPr>
          <p:nvPr>
            <p:ph type="title"/>
          </p:nvPr>
        </p:nvSpPr>
        <p:spPr/>
        <p:txBody>
          <a:bodyPr/>
          <a:lstStyle/>
          <a:p>
            <a:r>
              <a:rPr lang="en-CA" dirty="0"/>
              <a:t>Viewports on Mobile Browsers</a:t>
            </a:r>
          </a:p>
        </p:txBody>
      </p:sp>
      <p:sp>
        <p:nvSpPr>
          <p:cNvPr id="3" name="Content Placeholder 2">
            <a:extLst>
              <a:ext uri="{FF2B5EF4-FFF2-40B4-BE49-F238E27FC236}">
                <a16:creationId xmlns:a16="http://schemas.microsoft.com/office/drawing/2014/main" id="{B7B38264-DD69-4298-B789-9FC3F584E190}"/>
              </a:ext>
            </a:extLst>
          </p:cNvPr>
          <p:cNvSpPr>
            <a:spLocks noGrp="1"/>
          </p:cNvSpPr>
          <p:nvPr>
            <p:ph idx="1"/>
          </p:nvPr>
        </p:nvSpPr>
        <p:spPr>
          <a:xfrm>
            <a:off x="838200" y="1825625"/>
            <a:ext cx="4589585" cy="4258652"/>
          </a:xfrm>
        </p:spPr>
        <p:txBody>
          <a:bodyPr>
            <a:normAutofit/>
          </a:bodyPr>
          <a:lstStyle/>
          <a:p>
            <a:r>
              <a:rPr lang="en-CA" dirty="0"/>
              <a:t>Mobile browsers have three viewports</a:t>
            </a:r>
            <a:r>
              <a:rPr lang="en-CA" baseline="30000" dirty="0"/>
              <a:t>1</a:t>
            </a:r>
          </a:p>
          <a:p>
            <a:pPr lvl="1"/>
            <a:r>
              <a:rPr lang="en-CA" dirty="0"/>
              <a:t>Layout viewport</a:t>
            </a:r>
          </a:p>
          <a:p>
            <a:pPr lvl="1"/>
            <a:r>
              <a:rPr lang="en-CA" dirty="0"/>
              <a:t>Visual viewport</a:t>
            </a:r>
          </a:p>
          <a:p>
            <a:pPr lvl="1"/>
            <a:r>
              <a:rPr lang="en-CA" dirty="0"/>
              <a:t>The ideal viewport</a:t>
            </a:r>
          </a:p>
          <a:p>
            <a:r>
              <a:rPr lang="en-CA" dirty="0"/>
              <a:t>For Responsive web design and development we are mostly concerned with the ideal viewport</a:t>
            </a:r>
          </a:p>
        </p:txBody>
      </p:sp>
      <p:pic>
        <p:nvPicPr>
          <p:cNvPr id="4" name="Picture 3">
            <a:extLst>
              <a:ext uri="{FF2B5EF4-FFF2-40B4-BE49-F238E27FC236}">
                <a16:creationId xmlns:a16="http://schemas.microsoft.com/office/drawing/2014/main" id="{C1D36041-320C-4477-AF8A-7886A97BF8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729" y="2077340"/>
            <a:ext cx="1754154" cy="3248774"/>
          </a:xfrm>
          <a:prstGeom prst="rect">
            <a:avLst/>
          </a:prstGeom>
        </p:spPr>
      </p:pic>
      <p:pic>
        <p:nvPicPr>
          <p:cNvPr id="5" name="Picture 4">
            <a:extLst>
              <a:ext uri="{FF2B5EF4-FFF2-40B4-BE49-F238E27FC236}">
                <a16:creationId xmlns:a16="http://schemas.microsoft.com/office/drawing/2014/main" id="{88BE3FBF-0337-4B02-AC49-ABD6B79C5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3535" y="2161435"/>
            <a:ext cx="1550265" cy="3080584"/>
          </a:xfrm>
          <a:prstGeom prst="rect">
            <a:avLst/>
          </a:prstGeom>
        </p:spPr>
      </p:pic>
      <p:pic>
        <p:nvPicPr>
          <p:cNvPr id="6" name="Picture 5">
            <a:extLst>
              <a:ext uri="{FF2B5EF4-FFF2-40B4-BE49-F238E27FC236}">
                <a16:creationId xmlns:a16="http://schemas.microsoft.com/office/drawing/2014/main" id="{8BF2C165-ADFD-458C-A9B7-EAE5CD322F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0883" y="2138102"/>
            <a:ext cx="2195886" cy="3127251"/>
          </a:xfrm>
          <a:prstGeom prst="rect">
            <a:avLst/>
          </a:prstGeom>
        </p:spPr>
      </p:pic>
      <p:sp>
        <p:nvSpPr>
          <p:cNvPr id="7" name="TextBox 6">
            <a:extLst>
              <a:ext uri="{FF2B5EF4-FFF2-40B4-BE49-F238E27FC236}">
                <a16:creationId xmlns:a16="http://schemas.microsoft.com/office/drawing/2014/main" id="{FF9BD6ED-3001-4C9F-B54B-EC58B1F66F7F}"/>
              </a:ext>
            </a:extLst>
          </p:cNvPr>
          <p:cNvSpPr txBox="1"/>
          <p:nvPr/>
        </p:nvSpPr>
        <p:spPr>
          <a:xfrm>
            <a:off x="838200" y="6336397"/>
            <a:ext cx="5137142" cy="276999"/>
          </a:xfrm>
          <a:prstGeom prst="rect">
            <a:avLst/>
          </a:prstGeom>
          <a:noFill/>
        </p:spPr>
        <p:txBody>
          <a:bodyPr wrap="square" rtlCol="0">
            <a:spAutoFit/>
          </a:bodyPr>
          <a:lstStyle/>
          <a:p>
            <a:r>
              <a:rPr lang="en-CA" sz="1200" dirty="0"/>
              <a:t>1. The Mobile Web Handbook, by Peter-Paul Koch,  pg. 89</a:t>
            </a:r>
          </a:p>
        </p:txBody>
      </p:sp>
    </p:spTree>
    <p:extLst>
      <p:ext uri="{BB962C8B-B14F-4D97-AF65-F5344CB8AC3E}">
        <p14:creationId xmlns:p14="http://schemas.microsoft.com/office/powerpoint/2010/main" val="3786317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C856-AAD4-4BDF-89F4-61FB46EEC03C}"/>
              </a:ext>
            </a:extLst>
          </p:cNvPr>
          <p:cNvSpPr>
            <a:spLocks noGrp="1"/>
          </p:cNvSpPr>
          <p:nvPr>
            <p:ph type="title"/>
          </p:nvPr>
        </p:nvSpPr>
        <p:spPr/>
        <p:txBody>
          <a:bodyPr/>
          <a:lstStyle/>
          <a:p>
            <a:r>
              <a:rPr lang="en-CA" dirty="0"/>
              <a:t>The Layout Viewport</a:t>
            </a:r>
          </a:p>
        </p:txBody>
      </p:sp>
      <p:sp>
        <p:nvSpPr>
          <p:cNvPr id="3" name="Content Placeholder 2">
            <a:extLst>
              <a:ext uri="{FF2B5EF4-FFF2-40B4-BE49-F238E27FC236}">
                <a16:creationId xmlns:a16="http://schemas.microsoft.com/office/drawing/2014/main" id="{F7C0F46E-4C7F-41B0-B6DC-3F74573ED4D0}"/>
              </a:ext>
            </a:extLst>
          </p:cNvPr>
          <p:cNvSpPr>
            <a:spLocks noGrp="1"/>
          </p:cNvSpPr>
          <p:nvPr>
            <p:ph idx="1"/>
          </p:nvPr>
        </p:nvSpPr>
        <p:spPr>
          <a:xfrm>
            <a:off x="838200" y="1575436"/>
            <a:ext cx="5928360" cy="5281612"/>
          </a:xfrm>
        </p:spPr>
        <p:txBody>
          <a:bodyPr>
            <a:normAutofit fontScale="92500" lnSpcReduction="10000"/>
          </a:bodyPr>
          <a:lstStyle/>
          <a:p>
            <a:r>
              <a:rPr lang="en-CA" dirty="0"/>
              <a:t>In order for small screen mobile devices to show a large desktop only web site the mobile browsers vendors have a layout viewport</a:t>
            </a:r>
          </a:p>
          <a:p>
            <a:r>
              <a:rPr lang="en-CA" dirty="0"/>
              <a:t>The layout viewport is a screen size that the mobile browser pretends to be</a:t>
            </a:r>
          </a:p>
          <a:p>
            <a:pPr lvl="1"/>
            <a:r>
              <a:rPr lang="en-CA" dirty="0"/>
              <a:t>The actual width varies from device to device but is often somewhere around 980px</a:t>
            </a:r>
          </a:p>
          <a:p>
            <a:pPr lvl="1"/>
            <a:r>
              <a:rPr lang="en-CA" dirty="0"/>
              <a:t>The image to the right shows an iPhone 5 which has a physical pixel width of 640 device pixels, but for non-responsive web sites it pretends to be a device with 980px of width</a:t>
            </a:r>
          </a:p>
          <a:p>
            <a:pPr lvl="1"/>
            <a:r>
              <a:rPr lang="en-CA" dirty="0"/>
              <a:t>You can override this behaviour by using a viewport meta tag</a:t>
            </a:r>
          </a:p>
          <a:p>
            <a:endParaRPr lang="en-CA" dirty="0"/>
          </a:p>
        </p:txBody>
      </p:sp>
      <p:pic>
        <p:nvPicPr>
          <p:cNvPr id="4" name="Picture 3">
            <a:extLst>
              <a:ext uri="{FF2B5EF4-FFF2-40B4-BE49-F238E27FC236}">
                <a16:creationId xmlns:a16="http://schemas.microsoft.com/office/drawing/2014/main" id="{577CBA9C-CDD2-4B69-A31C-107F9FEE8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7408" y="2072419"/>
            <a:ext cx="2526974" cy="4680073"/>
          </a:xfrm>
          <a:prstGeom prst="rect">
            <a:avLst/>
          </a:prstGeom>
        </p:spPr>
      </p:pic>
      <p:cxnSp>
        <p:nvCxnSpPr>
          <p:cNvPr id="6" name="Straight Arrow Connector 5">
            <a:extLst>
              <a:ext uri="{FF2B5EF4-FFF2-40B4-BE49-F238E27FC236}">
                <a16:creationId xmlns:a16="http://schemas.microsoft.com/office/drawing/2014/main" id="{192CA81B-1E5A-4625-B2B3-D3DBEFB372E4}"/>
              </a:ext>
            </a:extLst>
          </p:cNvPr>
          <p:cNvCxnSpPr/>
          <p:nvPr/>
        </p:nvCxnSpPr>
        <p:spPr>
          <a:xfrm>
            <a:off x="8391965" y="2072419"/>
            <a:ext cx="1629507" cy="0"/>
          </a:xfrm>
          <a:prstGeom prst="straightConnector1">
            <a:avLst/>
          </a:prstGeom>
          <a:ln w="76200">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3C9E73B8-84F3-49FD-8652-DF91A621A677}"/>
              </a:ext>
            </a:extLst>
          </p:cNvPr>
          <p:cNvSpPr txBox="1"/>
          <p:nvPr/>
        </p:nvSpPr>
        <p:spPr>
          <a:xfrm>
            <a:off x="7608717" y="872089"/>
            <a:ext cx="3384376" cy="1200329"/>
          </a:xfrm>
          <a:prstGeom prst="rect">
            <a:avLst/>
          </a:prstGeom>
          <a:noFill/>
        </p:spPr>
        <p:txBody>
          <a:bodyPr wrap="square" rtlCol="0">
            <a:spAutoFit/>
          </a:bodyPr>
          <a:lstStyle/>
          <a:p>
            <a:r>
              <a:rPr lang="en-CA" dirty="0"/>
              <a:t>This iPhone is 640 device pixels wide, but it pretends to be 980px wide for non-responsive web sites</a:t>
            </a:r>
          </a:p>
        </p:txBody>
      </p:sp>
    </p:spTree>
    <p:extLst>
      <p:ext uri="{BB962C8B-B14F-4D97-AF65-F5344CB8AC3E}">
        <p14:creationId xmlns:p14="http://schemas.microsoft.com/office/powerpoint/2010/main" val="2435793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DC8A-3428-4ADA-B3D8-BEEF99C280F5}"/>
              </a:ext>
            </a:extLst>
          </p:cNvPr>
          <p:cNvSpPr>
            <a:spLocks noGrp="1"/>
          </p:cNvSpPr>
          <p:nvPr>
            <p:ph type="title"/>
          </p:nvPr>
        </p:nvSpPr>
        <p:spPr/>
        <p:txBody>
          <a:bodyPr/>
          <a:lstStyle/>
          <a:p>
            <a:r>
              <a:rPr lang="en-CA" dirty="0"/>
              <a:t>The Visual Viewport</a:t>
            </a:r>
          </a:p>
        </p:txBody>
      </p:sp>
      <p:sp>
        <p:nvSpPr>
          <p:cNvPr id="3" name="Content Placeholder 2">
            <a:extLst>
              <a:ext uri="{FF2B5EF4-FFF2-40B4-BE49-F238E27FC236}">
                <a16:creationId xmlns:a16="http://schemas.microsoft.com/office/drawing/2014/main" id="{BBEC2F1B-C2EA-466D-A975-AA951CB2089D}"/>
              </a:ext>
            </a:extLst>
          </p:cNvPr>
          <p:cNvSpPr>
            <a:spLocks noGrp="1"/>
          </p:cNvSpPr>
          <p:nvPr>
            <p:ph idx="1"/>
          </p:nvPr>
        </p:nvSpPr>
        <p:spPr>
          <a:xfrm>
            <a:off x="838200" y="1825625"/>
            <a:ext cx="5797062" cy="4351338"/>
          </a:xfrm>
        </p:spPr>
        <p:txBody>
          <a:bodyPr/>
          <a:lstStyle/>
          <a:p>
            <a:r>
              <a:rPr lang="en-CA" dirty="0"/>
              <a:t>The visual viewport is the area of screen that the user is currently seeing</a:t>
            </a:r>
          </a:p>
          <a:p>
            <a:r>
              <a:rPr lang="en-CA" dirty="0"/>
              <a:t>This changes when the user pinches to zoom in or out</a:t>
            </a:r>
          </a:p>
          <a:p>
            <a:r>
              <a:rPr lang="en-CA" dirty="0"/>
              <a:t>We usually are not interested in the visual viewport in responsive web design</a:t>
            </a:r>
          </a:p>
        </p:txBody>
      </p:sp>
      <p:pic>
        <p:nvPicPr>
          <p:cNvPr id="4" name="Picture 3">
            <a:extLst>
              <a:ext uri="{FF2B5EF4-FFF2-40B4-BE49-F238E27FC236}">
                <a16:creationId xmlns:a16="http://schemas.microsoft.com/office/drawing/2014/main" id="{F612CB7A-BE7D-431E-BE54-CF83A4C74B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6466" y="1144588"/>
            <a:ext cx="3533622" cy="5032375"/>
          </a:xfrm>
          <a:prstGeom prst="rect">
            <a:avLst/>
          </a:prstGeom>
        </p:spPr>
      </p:pic>
    </p:spTree>
    <p:extLst>
      <p:ext uri="{BB962C8B-B14F-4D97-AF65-F5344CB8AC3E}">
        <p14:creationId xmlns:p14="http://schemas.microsoft.com/office/powerpoint/2010/main" val="2451116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CF88-6A14-4342-BCFB-C22CC908D29D}"/>
              </a:ext>
            </a:extLst>
          </p:cNvPr>
          <p:cNvSpPr>
            <a:spLocks noGrp="1"/>
          </p:cNvSpPr>
          <p:nvPr>
            <p:ph type="title"/>
          </p:nvPr>
        </p:nvSpPr>
        <p:spPr/>
        <p:txBody>
          <a:bodyPr/>
          <a:lstStyle/>
          <a:p>
            <a:r>
              <a:rPr lang="en-CA" dirty="0"/>
              <a:t>The Ideal Viewport</a:t>
            </a:r>
          </a:p>
        </p:txBody>
      </p:sp>
      <p:sp>
        <p:nvSpPr>
          <p:cNvPr id="3" name="Content Placeholder 2">
            <a:extLst>
              <a:ext uri="{FF2B5EF4-FFF2-40B4-BE49-F238E27FC236}">
                <a16:creationId xmlns:a16="http://schemas.microsoft.com/office/drawing/2014/main" id="{6412207A-C0C5-485D-A702-503C6797017A}"/>
              </a:ext>
            </a:extLst>
          </p:cNvPr>
          <p:cNvSpPr>
            <a:spLocks noGrp="1"/>
          </p:cNvSpPr>
          <p:nvPr>
            <p:ph idx="1"/>
          </p:nvPr>
        </p:nvSpPr>
        <p:spPr>
          <a:xfrm>
            <a:off x="838200" y="1825625"/>
            <a:ext cx="7597140" cy="4351338"/>
          </a:xfrm>
        </p:spPr>
        <p:txBody>
          <a:bodyPr>
            <a:normAutofit fontScale="92500" lnSpcReduction="20000"/>
          </a:bodyPr>
          <a:lstStyle/>
          <a:p>
            <a:r>
              <a:rPr lang="en-CA" dirty="0"/>
              <a:t>Each browser maker for each device can choose an ideal viewport</a:t>
            </a:r>
          </a:p>
          <a:p>
            <a:r>
              <a:rPr lang="en-CA" dirty="0"/>
              <a:t>Browser vendors pick an ideal viewport size that they believe sites designed for mobile will look their best</a:t>
            </a:r>
          </a:p>
          <a:p>
            <a:r>
              <a:rPr lang="en-CA" dirty="0"/>
              <a:t>The ideal viewport is different across browsers and devices</a:t>
            </a:r>
          </a:p>
          <a:p>
            <a:r>
              <a:rPr lang="en-CA" dirty="0">
                <a:highlight>
                  <a:srgbClr val="FFFF00"/>
                </a:highlight>
              </a:rPr>
              <a:t>***By Default browsers will not render websites at their ideal viewport***</a:t>
            </a:r>
          </a:p>
          <a:p>
            <a:r>
              <a:rPr lang="en-CA" dirty="0"/>
              <a:t>To make mobile browsers display sites at their ideal viewport we (web developers) must set a viewport meta tag in our HTML</a:t>
            </a:r>
          </a:p>
          <a:p>
            <a:r>
              <a:rPr lang="en-CA" dirty="0"/>
              <a:t>The ideal viewport can change on device orientation change</a:t>
            </a:r>
          </a:p>
          <a:p>
            <a:endParaRPr lang="en-CA" dirty="0"/>
          </a:p>
        </p:txBody>
      </p:sp>
      <p:pic>
        <p:nvPicPr>
          <p:cNvPr id="4" name="Picture 3">
            <a:extLst>
              <a:ext uri="{FF2B5EF4-FFF2-40B4-BE49-F238E27FC236}">
                <a16:creationId xmlns:a16="http://schemas.microsoft.com/office/drawing/2014/main" id="{FFAF1463-228B-4E77-9BA4-F60FB3FAE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0190" y="1090246"/>
            <a:ext cx="2616773" cy="5199879"/>
          </a:xfrm>
          <a:prstGeom prst="rect">
            <a:avLst/>
          </a:prstGeom>
        </p:spPr>
      </p:pic>
    </p:spTree>
    <p:extLst>
      <p:ext uri="{BB962C8B-B14F-4D97-AF65-F5344CB8AC3E}">
        <p14:creationId xmlns:p14="http://schemas.microsoft.com/office/powerpoint/2010/main" val="8760737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4E11-51E9-4E20-923C-CFF9D24090F4}"/>
              </a:ext>
            </a:extLst>
          </p:cNvPr>
          <p:cNvSpPr>
            <a:spLocks noGrp="1"/>
          </p:cNvSpPr>
          <p:nvPr>
            <p:ph type="title"/>
          </p:nvPr>
        </p:nvSpPr>
        <p:spPr/>
        <p:txBody>
          <a:bodyPr/>
          <a:lstStyle/>
          <a:p>
            <a:r>
              <a:rPr lang="en-CA" dirty="0"/>
              <a:t>The Viewport Meta Tag</a:t>
            </a:r>
          </a:p>
        </p:txBody>
      </p:sp>
      <p:sp>
        <p:nvSpPr>
          <p:cNvPr id="3" name="Content Placeholder 2">
            <a:extLst>
              <a:ext uri="{FF2B5EF4-FFF2-40B4-BE49-F238E27FC236}">
                <a16:creationId xmlns:a16="http://schemas.microsoft.com/office/drawing/2014/main" id="{2AB6CC9B-EFC6-4EC8-906B-7E4FCE997DA7}"/>
              </a:ext>
            </a:extLst>
          </p:cNvPr>
          <p:cNvSpPr>
            <a:spLocks noGrp="1"/>
          </p:cNvSpPr>
          <p:nvPr>
            <p:ph idx="1"/>
          </p:nvPr>
        </p:nvSpPr>
        <p:spPr>
          <a:xfrm>
            <a:off x="838200" y="1825625"/>
            <a:ext cx="10515600" cy="4351338"/>
          </a:xfrm>
        </p:spPr>
        <p:txBody>
          <a:bodyPr/>
          <a:lstStyle/>
          <a:p>
            <a:r>
              <a:rPr lang="en-CA" dirty="0"/>
              <a:t>The viewport meta tag is a non-standard HTML meta tag invented by Apple that goes in the head section of an HTML file</a:t>
            </a:r>
          </a:p>
          <a:p>
            <a:r>
              <a:rPr lang="en-CA" dirty="0"/>
              <a:t>Apple was the first to the modern mobile web, so all other popular modern mobile web browsers use this meta tag as well, even though it is a non-standard tag</a:t>
            </a:r>
          </a:p>
          <a:p>
            <a:r>
              <a:rPr lang="en-CA" dirty="0"/>
              <a:t>The viewport meta tag can instruct the browser to display a web site at its ideal viewport</a:t>
            </a:r>
          </a:p>
        </p:txBody>
      </p:sp>
    </p:spTree>
    <p:extLst>
      <p:ext uri="{BB962C8B-B14F-4D97-AF65-F5344CB8AC3E}">
        <p14:creationId xmlns:p14="http://schemas.microsoft.com/office/powerpoint/2010/main" val="1702202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D876-469A-4618-B9A2-F6F6D1E22DF6}"/>
              </a:ext>
            </a:extLst>
          </p:cNvPr>
          <p:cNvSpPr>
            <a:spLocks noGrp="1"/>
          </p:cNvSpPr>
          <p:nvPr>
            <p:ph type="title"/>
          </p:nvPr>
        </p:nvSpPr>
        <p:spPr>
          <a:xfrm>
            <a:off x="586740" y="180459"/>
            <a:ext cx="10515600" cy="1325563"/>
          </a:xfrm>
        </p:spPr>
        <p:txBody>
          <a:bodyPr/>
          <a:lstStyle/>
          <a:p>
            <a:r>
              <a:rPr lang="en-CA" dirty="0"/>
              <a:t>The Viewport Meta Tag</a:t>
            </a:r>
          </a:p>
        </p:txBody>
      </p:sp>
      <p:sp>
        <p:nvSpPr>
          <p:cNvPr id="3" name="Content Placeholder 2">
            <a:extLst>
              <a:ext uri="{FF2B5EF4-FFF2-40B4-BE49-F238E27FC236}">
                <a16:creationId xmlns:a16="http://schemas.microsoft.com/office/drawing/2014/main" id="{C255184D-059D-4008-B8A3-61C0FE8657F2}"/>
              </a:ext>
            </a:extLst>
          </p:cNvPr>
          <p:cNvSpPr>
            <a:spLocks noGrp="1"/>
          </p:cNvSpPr>
          <p:nvPr>
            <p:ph idx="1"/>
          </p:nvPr>
        </p:nvSpPr>
        <p:spPr>
          <a:xfrm>
            <a:off x="586740" y="1768475"/>
            <a:ext cx="4305300" cy="4351338"/>
          </a:xfrm>
        </p:spPr>
        <p:txBody>
          <a:bodyPr/>
          <a:lstStyle/>
          <a:p>
            <a:r>
              <a:rPr lang="en-CA" dirty="0"/>
              <a:t>Below are two identical web sites</a:t>
            </a:r>
          </a:p>
          <a:p>
            <a:pPr lvl="1"/>
            <a:r>
              <a:rPr lang="en-CA" dirty="0"/>
              <a:t>The web page on the left has no viewport set, so the mobile browser lays out the site using its layout viewport</a:t>
            </a:r>
          </a:p>
          <a:p>
            <a:pPr lvl="1"/>
            <a:r>
              <a:rPr lang="en-CA" dirty="0"/>
              <a:t>The web page on the right has a viewport meta tag set that instructs the browser to display the web site at its ideal viewport </a:t>
            </a:r>
          </a:p>
        </p:txBody>
      </p:sp>
      <p:pic>
        <p:nvPicPr>
          <p:cNvPr id="5" name="Picture 4" descr="A screenshot of a social media post&#10;&#10;Description generated with very high confidence">
            <a:extLst>
              <a:ext uri="{FF2B5EF4-FFF2-40B4-BE49-F238E27FC236}">
                <a16:creationId xmlns:a16="http://schemas.microsoft.com/office/drawing/2014/main" id="{450E4B77-FBE0-42E3-8F42-BC6194666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120" y="1768475"/>
            <a:ext cx="3098800" cy="4584700"/>
          </a:xfrm>
          <a:prstGeom prst="rect">
            <a:avLst/>
          </a:prstGeom>
        </p:spPr>
      </p:pic>
      <p:pic>
        <p:nvPicPr>
          <p:cNvPr id="7" name="Picture 6" descr="A picture containing dog, grass, sitting&#10;&#10;Description generated with very high confidence">
            <a:extLst>
              <a:ext uri="{FF2B5EF4-FFF2-40B4-BE49-F238E27FC236}">
                <a16:creationId xmlns:a16="http://schemas.microsoft.com/office/drawing/2014/main" id="{7759054C-854D-4B81-BCE4-3F6B23EA5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250" y="1768475"/>
            <a:ext cx="3098800" cy="4584700"/>
          </a:xfrm>
          <a:prstGeom prst="rect">
            <a:avLst/>
          </a:prstGeom>
        </p:spPr>
      </p:pic>
      <p:sp>
        <p:nvSpPr>
          <p:cNvPr id="8" name="TextBox 7">
            <a:extLst>
              <a:ext uri="{FF2B5EF4-FFF2-40B4-BE49-F238E27FC236}">
                <a16:creationId xmlns:a16="http://schemas.microsoft.com/office/drawing/2014/main" id="{A23F33D9-C4B9-4513-8B6C-95E09857B983}"/>
              </a:ext>
            </a:extLst>
          </p:cNvPr>
          <p:cNvSpPr txBox="1"/>
          <p:nvPr/>
        </p:nvSpPr>
        <p:spPr>
          <a:xfrm>
            <a:off x="5823132" y="1321356"/>
            <a:ext cx="1754776" cy="369332"/>
          </a:xfrm>
          <a:prstGeom prst="rect">
            <a:avLst/>
          </a:prstGeom>
          <a:noFill/>
        </p:spPr>
        <p:txBody>
          <a:bodyPr wrap="none" rtlCol="0">
            <a:spAutoFit/>
          </a:bodyPr>
          <a:lstStyle/>
          <a:p>
            <a:r>
              <a:rPr lang="en-CA" dirty="0"/>
              <a:t>Viewport not set</a:t>
            </a:r>
          </a:p>
        </p:txBody>
      </p:sp>
      <p:sp>
        <p:nvSpPr>
          <p:cNvPr id="9" name="TextBox 8">
            <a:extLst>
              <a:ext uri="{FF2B5EF4-FFF2-40B4-BE49-F238E27FC236}">
                <a16:creationId xmlns:a16="http://schemas.microsoft.com/office/drawing/2014/main" id="{D017D847-5805-434C-80F2-9DFB1FADD1EB}"/>
              </a:ext>
            </a:extLst>
          </p:cNvPr>
          <p:cNvSpPr txBox="1"/>
          <p:nvPr/>
        </p:nvSpPr>
        <p:spPr>
          <a:xfrm>
            <a:off x="8712069" y="1267917"/>
            <a:ext cx="2883162" cy="369332"/>
          </a:xfrm>
          <a:prstGeom prst="rect">
            <a:avLst/>
          </a:prstGeom>
          <a:noFill/>
        </p:spPr>
        <p:txBody>
          <a:bodyPr wrap="none" rtlCol="0">
            <a:spAutoFit/>
          </a:bodyPr>
          <a:lstStyle/>
          <a:p>
            <a:r>
              <a:rPr lang="en-CA" dirty="0"/>
              <a:t>Viewport set to device width</a:t>
            </a:r>
          </a:p>
        </p:txBody>
      </p:sp>
    </p:spTree>
    <p:extLst>
      <p:ext uri="{BB962C8B-B14F-4D97-AF65-F5344CB8AC3E}">
        <p14:creationId xmlns:p14="http://schemas.microsoft.com/office/powerpoint/2010/main" val="3666867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66644-A17D-4277-A56C-746259EBBFDA}"/>
              </a:ext>
            </a:extLst>
          </p:cNvPr>
          <p:cNvSpPr>
            <a:spLocks noGrp="1"/>
          </p:cNvSpPr>
          <p:nvPr>
            <p:ph type="title"/>
          </p:nvPr>
        </p:nvSpPr>
        <p:spPr/>
        <p:txBody>
          <a:bodyPr/>
          <a:lstStyle/>
          <a:p>
            <a:r>
              <a:rPr lang="en-CA" dirty="0"/>
              <a:t>Viewport Meta Tag</a:t>
            </a:r>
          </a:p>
        </p:txBody>
      </p:sp>
      <p:sp>
        <p:nvSpPr>
          <p:cNvPr id="4" name="Content Placeholder 2">
            <a:extLst>
              <a:ext uri="{FF2B5EF4-FFF2-40B4-BE49-F238E27FC236}">
                <a16:creationId xmlns:a16="http://schemas.microsoft.com/office/drawing/2014/main" id="{F4F62608-50CA-4009-A141-0D39FABC7029}"/>
              </a:ext>
            </a:extLst>
          </p:cNvPr>
          <p:cNvSpPr>
            <a:spLocks noGrp="1"/>
          </p:cNvSpPr>
          <p:nvPr>
            <p:ph idx="1"/>
          </p:nvPr>
        </p:nvSpPr>
        <p:spPr>
          <a:xfrm>
            <a:off x="746760" y="2182459"/>
            <a:ext cx="9986010" cy="3383951"/>
          </a:xfrm>
          <a:noFill/>
          <a:ln>
            <a:solidFill>
              <a:schemeClr val="tx1"/>
            </a:solidFill>
          </a:ln>
        </p:spPr>
        <p:txBody>
          <a:bodyPr>
            <a:normAutofit/>
          </a:bodyPr>
          <a:lstStyle/>
          <a:p>
            <a:r>
              <a:rPr lang="en-CA" sz="2000" b="0" dirty="0">
                <a:solidFill>
                  <a:srgbClr val="003399"/>
                </a:solidFill>
                <a:latin typeface="Consolas" panose="020B0609020204030204" pitchFamily="49" charset="0"/>
                <a:cs typeface="Consolas" panose="020B0609020204030204" pitchFamily="49" charset="0"/>
              </a:rPr>
              <a:t>&lt;!</a:t>
            </a:r>
            <a:r>
              <a:rPr lang="en-CA" sz="2000" b="0" dirty="0" err="1">
                <a:solidFill>
                  <a:srgbClr val="003399"/>
                </a:solidFill>
                <a:latin typeface="Consolas" panose="020B0609020204030204" pitchFamily="49" charset="0"/>
                <a:cs typeface="Consolas" panose="020B0609020204030204" pitchFamily="49" charset="0"/>
              </a:rPr>
              <a:t>doctype</a:t>
            </a:r>
            <a:r>
              <a:rPr lang="en-CA" sz="2000" b="0" dirty="0">
                <a:solidFill>
                  <a:srgbClr val="003399"/>
                </a:solidFill>
                <a:latin typeface="Consolas" panose="020B0609020204030204" pitchFamily="49" charset="0"/>
                <a:cs typeface="Consolas" panose="020B0609020204030204" pitchFamily="49" charset="0"/>
              </a:rPr>
              <a:t> html&gt;</a:t>
            </a:r>
          </a:p>
          <a:p>
            <a:r>
              <a:rPr lang="en-CA" sz="2000" b="0" dirty="0">
                <a:solidFill>
                  <a:srgbClr val="003399"/>
                </a:solidFill>
                <a:latin typeface="Consolas" panose="020B0609020204030204" pitchFamily="49" charset="0"/>
                <a:cs typeface="Consolas" panose="020B0609020204030204" pitchFamily="49" charset="0"/>
              </a:rPr>
              <a:t>&lt;html&gt;</a:t>
            </a:r>
          </a:p>
          <a:p>
            <a:r>
              <a:rPr lang="en-CA" sz="2000" b="0" dirty="0">
                <a:solidFill>
                  <a:srgbClr val="003399"/>
                </a:solidFill>
                <a:latin typeface="Consolas" panose="020B0609020204030204" pitchFamily="49" charset="0"/>
                <a:cs typeface="Consolas" panose="020B0609020204030204" pitchFamily="49" charset="0"/>
              </a:rPr>
              <a:t>&lt;head&gt;</a:t>
            </a:r>
          </a:p>
          <a:p>
            <a:r>
              <a:rPr lang="en-CA" sz="2000" b="0" dirty="0">
                <a:solidFill>
                  <a:srgbClr val="003399"/>
                </a:solidFill>
                <a:latin typeface="Consolas" panose="020B0609020204030204" pitchFamily="49" charset="0"/>
                <a:cs typeface="Consolas" panose="020B0609020204030204" pitchFamily="49" charset="0"/>
              </a:rPr>
              <a:t>&lt;meta charset=</a:t>
            </a:r>
            <a:r>
              <a:rPr lang="en-CA" sz="2000" b="0" dirty="0">
                <a:solidFill>
                  <a:srgbClr val="0066FF"/>
                </a:solidFill>
                <a:latin typeface="Consolas" panose="020B0609020204030204" pitchFamily="49" charset="0"/>
                <a:cs typeface="Consolas" panose="020B0609020204030204" pitchFamily="49" charset="0"/>
              </a:rPr>
              <a:t>"utf-8"</a:t>
            </a:r>
            <a:r>
              <a:rPr lang="en-CA" sz="2000" b="0" dirty="0">
                <a:solidFill>
                  <a:srgbClr val="003399"/>
                </a:solidFill>
                <a:latin typeface="Consolas" panose="020B0609020204030204" pitchFamily="49" charset="0"/>
                <a:cs typeface="Consolas" panose="020B0609020204030204" pitchFamily="49" charset="0"/>
              </a:rPr>
              <a:t>&gt;</a:t>
            </a:r>
          </a:p>
          <a:p>
            <a:r>
              <a:rPr lang="en-CA" sz="2000" b="0" dirty="0">
                <a:solidFill>
                  <a:srgbClr val="003399"/>
                </a:solidFill>
                <a:highlight>
                  <a:srgbClr val="FFFF00"/>
                </a:highlight>
                <a:latin typeface="Consolas" panose="020B0609020204030204" pitchFamily="49" charset="0"/>
                <a:cs typeface="Consolas" panose="020B0609020204030204" pitchFamily="49" charset="0"/>
              </a:rPr>
              <a:t>&lt;meta name=</a:t>
            </a:r>
            <a:r>
              <a:rPr lang="en-CA" sz="2000" b="0" dirty="0">
                <a:solidFill>
                  <a:srgbClr val="0066FF"/>
                </a:solidFill>
                <a:highlight>
                  <a:srgbClr val="FFFF00"/>
                </a:highlight>
                <a:latin typeface="Consolas" panose="020B0609020204030204" pitchFamily="49" charset="0"/>
                <a:cs typeface="Consolas" panose="020B0609020204030204" pitchFamily="49" charset="0"/>
              </a:rPr>
              <a:t>"viewport" </a:t>
            </a:r>
            <a:r>
              <a:rPr lang="en-CA" sz="2000" b="0" dirty="0">
                <a:solidFill>
                  <a:srgbClr val="003399"/>
                </a:solidFill>
                <a:highlight>
                  <a:srgbClr val="FFFF00"/>
                </a:highlight>
                <a:latin typeface="Consolas" panose="020B0609020204030204" pitchFamily="49" charset="0"/>
                <a:cs typeface="Consolas" panose="020B0609020204030204" pitchFamily="49" charset="0"/>
              </a:rPr>
              <a:t>content=</a:t>
            </a:r>
            <a:r>
              <a:rPr lang="en-CA" sz="2000" b="0" dirty="0">
                <a:solidFill>
                  <a:srgbClr val="0066FF"/>
                </a:solidFill>
                <a:highlight>
                  <a:srgbClr val="FFFF00"/>
                </a:highlight>
                <a:latin typeface="Consolas" panose="020B0609020204030204" pitchFamily="49" charset="0"/>
                <a:cs typeface="Consolas" panose="020B0609020204030204" pitchFamily="49" charset="0"/>
              </a:rPr>
              <a:t>"width=device-width, initial-scale=1"</a:t>
            </a:r>
            <a:r>
              <a:rPr lang="en-CA" sz="2000" b="0" dirty="0">
                <a:solidFill>
                  <a:srgbClr val="003399"/>
                </a:solidFill>
                <a:highlight>
                  <a:srgbClr val="FFFF00"/>
                </a:highlight>
                <a:latin typeface="Consolas" panose="020B0609020204030204" pitchFamily="49" charset="0"/>
                <a:cs typeface="Consolas" panose="020B0609020204030204" pitchFamily="49" charset="0"/>
              </a:rPr>
              <a:t>&gt;</a:t>
            </a:r>
          </a:p>
          <a:p>
            <a:r>
              <a:rPr lang="en-CA" sz="2000" b="0" dirty="0">
                <a:solidFill>
                  <a:srgbClr val="003399"/>
                </a:solidFill>
                <a:latin typeface="Consolas" panose="020B0609020204030204" pitchFamily="49" charset="0"/>
                <a:cs typeface="Consolas" panose="020B0609020204030204" pitchFamily="49" charset="0"/>
              </a:rPr>
              <a:t>&lt;title&gt;Responsive and Mobile Websites&lt;/title&gt;</a:t>
            </a:r>
          </a:p>
          <a:p>
            <a:r>
              <a:rPr lang="en-CA" sz="2000" b="0" dirty="0">
                <a:solidFill>
                  <a:srgbClr val="003399"/>
                </a:solidFill>
                <a:latin typeface="Consolas" panose="020B0609020204030204" pitchFamily="49" charset="0"/>
                <a:cs typeface="Consolas" panose="020B0609020204030204" pitchFamily="49" charset="0"/>
              </a:rPr>
              <a:t>&lt;link </a:t>
            </a:r>
            <a:r>
              <a:rPr lang="en-CA" sz="2000" b="0" dirty="0" err="1">
                <a:solidFill>
                  <a:srgbClr val="003399"/>
                </a:solidFill>
                <a:latin typeface="Consolas" panose="020B0609020204030204" pitchFamily="49" charset="0"/>
                <a:cs typeface="Consolas" panose="020B0609020204030204" pitchFamily="49" charset="0"/>
              </a:rPr>
              <a:t>href</a:t>
            </a:r>
            <a:r>
              <a:rPr lang="en-CA" sz="2000" b="0" dirty="0">
                <a:solidFill>
                  <a:srgbClr val="003399"/>
                </a:solidFill>
                <a:latin typeface="Consolas" panose="020B0609020204030204" pitchFamily="49" charset="0"/>
                <a:cs typeface="Consolas" panose="020B0609020204030204" pitchFamily="49" charset="0"/>
              </a:rPr>
              <a:t>=</a:t>
            </a:r>
            <a:r>
              <a:rPr lang="en-CA" sz="2000" b="0" dirty="0">
                <a:solidFill>
                  <a:srgbClr val="0066FF"/>
                </a:solidFill>
                <a:latin typeface="Consolas" panose="020B0609020204030204" pitchFamily="49" charset="0"/>
                <a:cs typeface="Consolas" panose="020B0609020204030204" pitchFamily="49" charset="0"/>
              </a:rPr>
              <a:t>"style.css" </a:t>
            </a:r>
            <a:r>
              <a:rPr lang="en-CA" sz="2000" b="0" dirty="0" err="1">
                <a:solidFill>
                  <a:srgbClr val="003399"/>
                </a:solidFill>
                <a:latin typeface="Consolas" panose="020B0609020204030204" pitchFamily="49" charset="0"/>
                <a:cs typeface="Consolas" panose="020B0609020204030204" pitchFamily="49" charset="0"/>
              </a:rPr>
              <a:t>rel</a:t>
            </a:r>
            <a:r>
              <a:rPr lang="en-CA" sz="2000" b="0" dirty="0">
                <a:solidFill>
                  <a:srgbClr val="003399"/>
                </a:solidFill>
                <a:latin typeface="Consolas" panose="020B0609020204030204" pitchFamily="49" charset="0"/>
                <a:cs typeface="Consolas" panose="020B0609020204030204" pitchFamily="49" charset="0"/>
              </a:rPr>
              <a:t>=</a:t>
            </a:r>
            <a:r>
              <a:rPr lang="en-CA" sz="2000" b="0" dirty="0">
                <a:solidFill>
                  <a:srgbClr val="0066FF"/>
                </a:solidFill>
                <a:latin typeface="Consolas" panose="020B0609020204030204" pitchFamily="49" charset="0"/>
                <a:cs typeface="Consolas" panose="020B0609020204030204" pitchFamily="49" charset="0"/>
              </a:rPr>
              <a:t>"stylesheet"</a:t>
            </a:r>
            <a:r>
              <a:rPr lang="en-CA" sz="2000" b="0" dirty="0">
                <a:solidFill>
                  <a:srgbClr val="003399"/>
                </a:solidFill>
                <a:latin typeface="Consolas" panose="020B0609020204030204" pitchFamily="49" charset="0"/>
                <a:cs typeface="Consolas" panose="020B0609020204030204" pitchFamily="49" charset="0"/>
              </a:rPr>
              <a:t>&gt;</a:t>
            </a:r>
          </a:p>
          <a:p>
            <a:r>
              <a:rPr lang="en-CA" sz="2000" b="0" dirty="0">
                <a:solidFill>
                  <a:srgbClr val="003399"/>
                </a:solidFill>
                <a:latin typeface="Consolas" panose="020B0609020204030204" pitchFamily="49" charset="0"/>
                <a:cs typeface="Consolas" panose="020B0609020204030204" pitchFamily="49" charset="0"/>
              </a:rPr>
              <a:t>&lt;/head&gt;</a:t>
            </a:r>
          </a:p>
        </p:txBody>
      </p:sp>
      <p:sp>
        <p:nvSpPr>
          <p:cNvPr id="5" name="TextBox 4">
            <a:extLst>
              <a:ext uri="{FF2B5EF4-FFF2-40B4-BE49-F238E27FC236}">
                <a16:creationId xmlns:a16="http://schemas.microsoft.com/office/drawing/2014/main" id="{4D304499-56FA-4B58-B831-923688B3D9B4}"/>
              </a:ext>
            </a:extLst>
          </p:cNvPr>
          <p:cNvSpPr txBox="1"/>
          <p:nvPr/>
        </p:nvSpPr>
        <p:spPr>
          <a:xfrm>
            <a:off x="6096000" y="2762207"/>
            <a:ext cx="1948931" cy="369332"/>
          </a:xfrm>
          <a:prstGeom prst="rect">
            <a:avLst/>
          </a:prstGeom>
          <a:noFill/>
        </p:spPr>
        <p:txBody>
          <a:bodyPr wrap="square" rtlCol="0">
            <a:spAutoFit/>
          </a:bodyPr>
          <a:lstStyle/>
          <a:p>
            <a:r>
              <a:rPr lang="en-CA" dirty="0"/>
              <a:t>Viewport meta tag</a:t>
            </a:r>
          </a:p>
        </p:txBody>
      </p:sp>
      <p:cxnSp>
        <p:nvCxnSpPr>
          <p:cNvPr id="6" name="Straight Arrow Connector 5">
            <a:extLst>
              <a:ext uri="{FF2B5EF4-FFF2-40B4-BE49-F238E27FC236}">
                <a16:creationId xmlns:a16="http://schemas.microsoft.com/office/drawing/2014/main" id="{A12E9024-3274-46CB-9E21-1E049A179F50}"/>
              </a:ext>
            </a:extLst>
          </p:cNvPr>
          <p:cNvCxnSpPr>
            <a:cxnSpLocks/>
          </p:cNvCxnSpPr>
          <p:nvPr/>
        </p:nvCxnSpPr>
        <p:spPr>
          <a:xfrm flipH="1">
            <a:off x="6096000" y="3154680"/>
            <a:ext cx="773430" cy="56971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02104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E6E0-1DE4-4D61-8F34-5A84B26DDF2D}"/>
              </a:ext>
            </a:extLst>
          </p:cNvPr>
          <p:cNvSpPr>
            <a:spLocks noGrp="1"/>
          </p:cNvSpPr>
          <p:nvPr>
            <p:ph type="title"/>
          </p:nvPr>
        </p:nvSpPr>
        <p:spPr/>
        <p:txBody>
          <a:bodyPr/>
          <a:lstStyle/>
          <a:p>
            <a:r>
              <a:rPr lang="en-CA" dirty="0"/>
              <a:t>Viewport Meta Tag</a:t>
            </a:r>
          </a:p>
        </p:txBody>
      </p:sp>
      <p:sp>
        <p:nvSpPr>
          <p:cNvPr id="4" name="Content Placeholder 2">
            <a:extLst>
              <a:ext uri="{FF2B5EF4-FFF2-40B4-BE49-F238E27FC236}">
                <a16:creationId xmlns:a16="http://schemas.microsoft.com/office/drawing/2014/main" id="{9226297F-5FF1-4741-A5E6-59D5BC52E62E}"/>
              </a:ext>
            </a:extLst>
          </p:cNvPr>
          <p:cNvSpPr>
            <a:spLocks noGrp="1"/>
          </p:cNvSpPr>
          <p:nvPr>
            <p:ph idx="1"/>
          </p:nvPr>
        </p:nvSpPr>
        <p:spPr>
          <a:xfrm>
            <a:off x="685800" y="3547874"/>
            <a:ext cx="10355580" cy="989836"/>
          </a:xfrm>
        </p:spPr>
        <p:txBody>
          <a:bodyPr>
            <a:normAutofit/>
          </a:bodyPr>
          <a:lstStyle/>
          <a:p>
            <a:pPr marL="0" indent="0">
              <a:buNone/>
            </a:pPr>
            <a:r>
              <a:rPr lang="en-CA" b="0" dirty="0">
                <a:solidFill>
                  <a:srgbClr val="003399"/>
                </a:solidFill>
                <a:latin typeface="Consolas" panose="020B0609020204030204" pitchFamily="49" charset="0"/>
                <a:cs typeface="Consolas" panose="020B0609020204030204" pitchFamily="49" charset="0"/>
              </a:rPr>
              <a:t>&lt;meta name=</a:t>
            </a:r>
            <a:r>
              <a:rPr lang="en-CA" b="0" dirty="0">
                <a:solidFill>
                  <a:srgbClr val="0066FF"/>
                </a:solidFill>
                <a:latin typeface="Consolas" panose="020B0609020204030204" pitchFamily="49" charset="0"/>
                <a:cs typeface="Consolas" panose="020B0609020204030204" pitchFamily="49" charset="0"/>
              </a:rPr>
              <a:t>"viewport" </a:t>
            </a:r>
            <a:r>
              <a:rPr lang="en-CA" b="0" dirty="0">
                <a:solidFill>
                  <a:srgbClr val="003399"/>
                </a:solidFill>
                <a:latin typeface="Consolas" panose="020B0609020204030204" pitchFamily="49" charset="0"/>
                <a:cs typeface="Consolas" panose="020B0609020204030204" pitchFamily="49" charset="0"/>
              </a:rPr>
              <a:t>content=</a:t>
            </a:r>
            <a:r>
              <a:rPr lang="en-CA" b="0" dirty="0">
                <a:solidFill>
                  <a:srgbClr val="0066FF"/>
                </a:solidFill>
                <a:latin typeface="Consolas" panose="020B0609020204030204" pitchFamily="49" charset="0"/>
                <a:cs typeface="Consolas" panose="020B0609020204030204" pitchFamily="49" charset="0"/>
              </a:rPr>
              <a:t>"width=device-width"</a:t>
            </a:r>
            <a:r>
              <a:rPr lang="en-CA" b="0" dirty="0">
                <a:solidFill>
                  <a:srgbClr val="003399"/>
                </a:solidFill>
                <a:latin typeface="Consolas" panose="020B0609020204030204" pitchFamily="49" charset="0"/>
                <a:cs typeface="Consolas" panose="020B0609020204030204" pitchFamily="49" charset="0"/>
              </a:rPr>
              <a:t>&gt;</a:t>
            </a:r>
          </a:p>
          <a:p>
            <a:endParaRPr lang="en-CA" sz="2000" dirty="0"/>
          </a:p>
        </p:txBody>
      </p:sp>
      <p:sp>
        <p:nvSpPr>
          <p:cNvPr id="5" name="TextBox 4">
            <a:extLst>
              <a:ext uri="{FF2B5EF4-FFF2-40B4-BE49-F238E27FC236}">
                <a16:creationId xmlns:a16="http://schemas.microsoft.com/office/drawing/2014/main" id="{E6B6C135-D1BA-43A5-A80D-2D0FE0B04B20}"/>
              </a:ext>
            </a:extLst>
          </p:cNvPr>
          <p:cNvSpPr txBox="1"/>
          <p:nvPr/>
        </p:nvSpPr>
        <p:spPr>
          <a:xfrm>
            <a:off x="4717172" y="1819682"/>
            <a:ext cx="2070650" cy="923330"/>
          </a:xfrm>
          <a:prstGeom prst="rect">
            <a:avLst/>
          </a:prstGeom>
          <a:noFill/>
        </p:spPr>
        <p:txBody>
          <a:bodyPr wrap="square" rtlCol="0">
            <a:spAutoFit/>
          </a:bodyPr>
          <a:lstStyle/>
          <a:p>
            <a:r>
              <a:rPr lang="en-CA" dirty="0"/>
              <a:t>Tells the browser how to display the web site</a:t>
            </a:r>
          </a:p>
        </p:txBody>
      </p:sp>
      <p:sp>
        <p:nvSpPr>
          <p:cNvPr id="6" name="TextBox 5">
            <a:extLst>
              <a:ext uri="{FF2B5EF4-FFF2-40B4-BE49-F238E27FC236}">
                <a16:creationId xmlns:a16="http://schemas.microsoft.com/office/drawing/2014/main" id="{74449D6A-7F94-4DC5-99EF-0E85AD94EF7F}"/>
              </a:ext>
            </a:extLst>
          </p:cNvPr>
          <p:cNvSpPr txBox="1"/>
          <p:nvPr/>
        </p:nvSpPr>
        <p:spPr>
          <a:xfrm>
            <a:off x="2988980" y="4892861"/>
            <a:ext cx="4666818" cy="646331"/>
          </a:xfrm>
          <a:prstGeom prst="rect">
            <a:avLst/>
          </a:prstGeom>
          <a:noFill/>
        </p:spPr>
        <p:txBody>
          <a:bodyPr wrap="square" rtlCol="0">
            <a:spAutoFit/>
          </a:bodyPr>
          <a:lstStyle/>
          <a:p>
            <a:r>
              <a:rPr lang="en-CA" dirty="0"/>
              <a:t>“width=device-width” tells the mobile browser to display the website using its ideal viewport</a:t>
            </a:r>
          </a:p>
        </p:txBody>
      </p:sp>
      <p:cxnSp>
        <p:nvCxnSpPr>
          <p:cNvPr id="7" name="Straight Arrow Connector 6">
            <a:extLst>
              <a:ext uri="{FF2B5EF4-FFF2-40B4-BE49-F238E27FC236}">
                <a16:creationId xmlns:a16="http://schemas.microsoft.com/office/drawing/2014/main" id="{438CAB01-4E35-41E6-A252-760987DCBE4A}"/>
              </a:ext>
            </a:extLst>
          </p:cNvPr>
          <p:cNvCxnSpPr>
            <a:cxnSpLocks/>
          </p:cNvCxnSpPr>
          <p:nvPr/>
        </p:nvCxnSpPr>
        <p:spPr>
          <a:xfrm>
            <a:off x="6275070" y="2518157"/>
            <a:ext cx="1250424" cy="982437"/>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A92DE7B4-AB10-4196-A027-A2450F5810E5}"/>
              </a:ext>
            </a:extLst>
          </p:cNvPr>
          <p:cNvCxnSpPr>
            <a:cxnSpLocks/>
          </p:cNvCxnSpPr>
          <p:nvPr/>
        </p:nvCxnSpPr>
        <p:spPr>
          <a:xfrm flipV="1">
            <a:off x="6183630" y="4042793"/>
            <a:ext cx="1341864" cy="723517"/>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42651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1BBC-AF82-434B-B5DC-6A74043EB5F1}"/>
              </a:ext>
            </a:extLst>
          </p:cNvPr>
          <p:cNvSpPr>
            <a:spLocks noGrp="1"/>
          </p:cNvSpPr>
          <p:nvPr>
            <p:ph type="title"/>
          </p:nvPr>
        </p:nvSpPr>
        <p:spPr/>
        <p:txBody>
          <a:bodyPr/>
          <a:lstStyle/>
          <a:p>
            <a:r>
              <a:rPr lang="en-CA" dirty="0"/>
              <a:t>The Ideal Viewport Meta Tag</a:t>
            </a:r>
          </a:p>
        </p:txBody>
      </p:sp>
      <p:sp>
        <p:nvSpPr>
          <p:cNvPr id="4" name="Content Placeholder 2">
            <a:extLst>
              <a:ext uri="{FF2B5EF4-FFF2-40B4-BE49-F238E27FC236}">
                <a16:creationId xmlns:a16="http://schemas.microsoft.com/office/drawing/2014/main" id="{C5A1606A-D39C-4CC4-AC7E-6E10DF6255A3}"/>
              </a:ext>
            </a:extLst>
          </p:cNvPr>
          <p:cNvSpPr>
            <a:spLocks noGrp="1"/>
          </p:cNvSpPr>
          <p:nvPr>
            <p:ph idx="1"/>
          </p:nvPr>
        </p:nvSpPr>
        <p:spPr>
          <a:xfrm>
            <a:off x="495028" y="3315856"/>
            <a:ext cx="11106422" cy="432893"/>
          </a:xfrm>
        </p:spPr>
        <p:txBody>
          <a:bodyPr>
            <a:normAutofit fontScale="77500" lnSpcReduction="20000"/>
          </a:bodyPr>
          <a:lstStyle/>
          <a:p>
            <a:pPr marL="0" indent="0">
              <a:buNone/>
            </a:pPr>
            <a:r>
              <a:rPr lang="en-CA" b="0" dirty="0">
                <a:solidFill>
                  <a:srgbClr val="003399"/>
                </a:solidFill>
                <a:latin typeface="Consolas" panose="020B0609020204030204" pitchFamily="49" charset="0"/>
                <a:cs typeface="Consolas" panose="020B0609020204030204" pitchFamily="49" charset="0"/>
              </a:rPr>
              <a:t>&lt;meta name=</a:t>
            </a:r>
            <a:r>
              <a:rPr lang="en-CA" b="0" dirty="0">
                <a:solidFill>
                  <a:srgbClr val="0066FF"/>
                </a:solidFill>
                <a:latin typeface="Consolas" panose="020B0609020204030204" pitchFamily="49" charset="0"/>
                <a:cs typeface="Consolas" panose="020B0609020204030204" pitchFamily="49" charset="0"/>
              </a:rPr>
              <a:t>"viewport" </a:t>
            </a:r>
            <a:r>
              <a:rPr lang="en-CA" b="0" dirty="0">
                <a:solidFill>
                  <a:srgbClr val="003399"/>
                </a:solidFill>
                <a:latin typeface="Consolas" panose="020B0609020204030204" pitchFamily="49" charset="0"/>
                <a:cs typeface="Consolas" panose="020B0609020204030204" pitchFamily="49" charset="0"/>
              </a:rPr>
              <a:t>content=</a:t>
            </a:r>
            <a:r>
              <a:rPr lang="en-CA" b="0" dirty="0">
                <a:solidFill>
                  <a:srgbClr val="0066FF"/>
                </a:solidFill>
                <a:latin typeface="Consolas" panose="020B0609020204030204" pitchFamily="49" charset="0"/>
                <a:cs typeface="Consolas" panose="020B0609020204030204" pitchFamily="49" charset="0"/>
              </a:rPr>
              <a:t>"width=device-width, initial-scale=1"</a:t>
            </a:r>
            <a:r>
              <a:rPr lang="en-CA" b="0" dirty="0">
                <a:solidFill>
                  <a:srgbClr val="003399"/>
                </a:solidFill>
                <a:latin typeface="Consolas" panose="020B0609020204030204" pitchFamily="49" charset="0"/>
                <a:cs typeface="Consolas" panose="020B0609020204030204" pitchFamily="49" charset="0"/>
              </a:rPr>
              <a:t>&gt;</a:t>
            </a:r>
          </a:p>
          <a:p>
            <a:endParaRPr lang="en-CA" sz="2000" dirty="0"/>
          </a:p>
        </p:txBody>
      </p:sp>
      <p:sp>
        <p:nvSpPr>
          <p:cNvPr id="5" name="TextBox 4">
            <a:extLst>
              <a:ext uri="{FF2B5EF4-FFF2-40B4-BE49-F238E27FC236}">
                <a16:creationId xmlns:a16="http://schemas.microsoft.com/office/drawing/2014/main" id="{D80371A2-4F70-49EF-AEAA-64F818A0C4D9}"/>
              </a:ext>
            </a:extLst>
          </p:cNvPr>
          <p:cNvSpPr txBox="1"/>
          <p:nvPr/>
        </p:nvSpPr>
        <p:spPr>
          <a:xfrm>
            <a:off x="2123728" y="1634880"/>
            <a:ext cx="5161416" cy="369332"/>
          </a:xfrm>
          <a:prstGeom prst="rect">
            <a:avLst/>
          </a:prstGeom>
          <a:noFill/>
        </p:spPr>
        <p:txBody>
          <a:bodyPr wrap="square" rtlCol="0">
            <a:spAutoFit/>
          </a:bodyPr>
          <a:lstStyle/>
          <a:p>
            <a:r>
              <a:rPr lang="en-CA" dirty="0"/>
              <a:t>Tells a mobile browser to use its ideal viewport. </a:t>
            </a:r>
          </a:p>
        </p:txBody>
      </p:sp>
      <p:cxnSp>
        <p:nvCxnSpPr>
          <p:cNvPr id="6" name="Straight Arrow Connector 5">
            <a:extLst>
              <a:ext uri="{FF2B5EF4-FFF2-40B4-BE49-F238E27FC236}">
                <a16:creationId xmlns:a16="http://schemas.microsoft.com/office/drawing/2014/main" id="{270C6D28-CE6A-4507-AEA9-75D89F8EF95A}"/>
              </a:ext>
            </a:extLst>
          </p:cNvPr>
          <p:cNvCxnSpPr>
            <a:cxnSpLocks/>
          </p:cNvCxnSpPr>
          <p:nvPr/>
        </p:nvCxnSpPr>
        <p:spPr>
          <a:xfrm>
            <a:off x="4618882" y="2183460"/>
            <a:ext cx="1249262" cy="953147"/>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E40AED99-1442-4F59-949D-768CA22CFF46}"/>
              </a:ext>
            </a:extLst>
          </p:cNvPr>
          <p:cNvSpPr txBox="1"/>
          <p:nvPr/>
        </p:nvSpPr>
        <p:spPr>
          <a:xfrm>
            <a:off x="3419871" y="4684188"/>
            <a:ext cx="6215521" cy="923330"/>
          </a:xfrm>
          <a:prstGeom prst="rect">
            <a:avLst/>
          </a:prstGeom>
          <a:noFill/>
        </p:spPr>
        <p:txBody>
          <a:bodyPr wrap="square" rtlCol="0">
            <a:spAutoFit/>
          </a:bodyPr>
          <a:lstStyle/>
          <a:p>
            <a:r>
              <a:rPr lang="en-CA" dirty="0"/>
              <a:t>Sets the initial scale of the web site on page load. This is used to fix an old iOS bug that prevents iOS safari from reflowing a web page when the devices orientation is changed </a:t>
            </a:r>
          </a:p>
        </p:txBody>
      </p:sp>
      <p:cxnSp>
        <p:nvCxnSpPr>
          <p:cNvPr id="8" name="Straight Arrow Connector 7">
            <a:extLst>
              <a:ext uri="{FF2B5EF4-FFF2-40B4-BE49-F238E27FC236}">
                <a16:creationId xmlns:a16="http://schemas.microsoft.com/office/drawing/2014/main" id="{175FB4C1-D386-4E23-83F6-1B050FB4CA22}"/>
              </a:ext>
            </a:extLst>
          </p:cNvPr>
          <p:cNvCxnSpPr>
            <a:cxnSpLocks/>
          </p:cNvCxnSpPr>
          <p:nvPr/>
        </p:nvCxnSpPr>
        <p:spPr>
          <a:xfrm flipV="1">
            <a:off x="7811244" y="3728855"/>
            <a:ext cx="1152128" cy="865886"/>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16134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BC18-759D-4261-A513-FF09A333C07B}"/>
              </a:ext>
            </a:extLst>
          </p:cNvPr>
          <p:cNvSpPr>
            <a:spLocks noGrp="1"/>
          </p:cNvSpPr>
          <p:nvPr>
            <p:ph type="title"/>
          </p:nvPr>
        </p:nvSpPr>
        <p:spPr/>
        <p:txBody>
          <a:bodyPr/>
          <a:lstStyle/>
          <a:p>
            <a:r>
              <a:rPr lang="en-CA" dirty="0"/>
              <a:t>Viewport Meta Tag</a:t>
            </a:r>
          </a:p>
        </p:txBody>
      </p:sp>
      <p:sp>
        <p:nvSpPr>
          <p:cNvPr id="4" name="Content Placeholder 2">
            <a:extLst>
              <a:ext uri="{FF2B5EF4-FFF2-40B4-BE49-F238E27FC236}">
                <a16:creationId xmlns:a16="http://schemas.microsoft.com/office/drawing/2014/main" id="{E37DD80E-0180-4B7A-828B-C2D8D33B2126}"/>
              </a:ext>
            </a:extLst>
          </p:cNvPr>
          <p:cNvSpPr>
            <a:spLocks noGrp="1"/>
          </p:cNvSpPr>
          <p:nvPr>
            <p:ph idx="1"/>
          </p:nvPr>
        </p:nvSpPr>
        <p:spPr>
          <a:xfrm>
            <a:off x="1599114" y="2867491"/>
            <a:ext cx="7281996" cy="576064"/>
          </a:xfrm>
        </p:spPr>
        <p:txBody>
          <a:bodyPr>
            <a:normAutofit fontScale="92500" lnSpcReduction="10000"/>
          </a:bodyPr>
          <a:lstStyle/>
          <a:p>
            <a:r>
              <a:rPr lang="en-CA" sz="2000" b="0" dirty="0">
                <a:solidFill>
                  <a:srgbClr val="003399"/>
                </a:solidFill>
                <a:latin typeface="Consolas" panose="020B0609020204030204" pitchFamily="49" charset="0"/>
                <a:cs typeface="Consolas" panose="020B0609020204030204" pitchFamily="49" charset="0"/>
              </a:rPr>
              <a:t>&lt;meta name=</a:t>
            </a:r>
            <a:r>
              <a:rPr lang="en-CA" sz="2000" b="0" dirty="0">
                <a:solidFill>
                  <a:srgbClr val="0066FF"/>
                </a:solidFill>
                <a:latin typeface="Consolas" panose="020B0609020204030204" pitchFamily="49" charset="0"/>
                <a:cs typeface="Consolas" panose="020B0609020204030204" pitchFamily="49" charset="0"/>
              </a:rPr>
              <a:t>"viewport" </a:t>
            </a:r>
            <a:r>
              <a:rPr lang="en-CA" sz="2000" b="0" dirty="0">
                <a:solidFill>
                  <a:srgbClr val="003399"/>
                </a:solidFill>
                <a:latin typeface="Consolas" panose="020B0609020204030204" pitchFamily="49" charset="0"/>
                <a:cs typeface="Consolas" panose="020B0609020204030204" pitchFamily="49" charset="0"/>
              </a:rPr>
              <a:t>content=</a:t>
            </a:r>
            <a:r>
              <a:rPr lang="en-CA" sz="2000" b="0" dirty="0">
                <a:solidFill>
                  <a:srgbClr val="0066FF"/>
                </a:solidFill>
                <a:latin typeface="Consolas" panose="020B0609020204030204" pitchFamily="49" charset="0"/>
                <a:cs typeface="Consolas" panose="020B0609020204030204" pitchFamily="49" charset="0"/>
              </a:rPr>
              <a:t>"width=device-width, initial-scale=1, maximum-scale=1"</a:t>
            </a:r>
            <a:r>
              <a:rPr lang="en-CA" sz="2000" b="0" dirty="0">
                <a:solidFill>
                  <a:srgbClr val="003399"/>
                </a:solidFill>
                <a:latin typeface="Consolas" panose="020B0609020204030204" pitchFamily="49" charset="0"/>
                <a:cs typeface="Consolas" panose="020B0609020204030204" pitchFamily="49" charset="0"/>
              </a:rPr>
              <a:t>&gt;</a:t>
            </a:r>
          </a:p>
          <a:p>
            <a:endParaRPr lang="en-CA" sz="2000" dirty="0"/>
          </a:p>
        </p:txBody>
      </p:sp>
      <p:sp>
        <p:nvSpPr>
          <p:cNvPr id="5" name="TextBox 4">
            <a:extLst>
              <a:ext uri="{FF2B5EF4-FFF2-40B4-BE49-F238E27FC236}">
                <a16:creationId xmlns:a16="http://schemas.microsoft.com/office/drawing/2014/main" id="{AABCF3A5-7AFB-49FC-8AF1-419FB9D534F7}"/>
              </a:ext>
            </a:extLst>
          </p:cNvPr>
          <p:cNvSpPr txBox="1"/>
          <p:nvPr/>
        </p:nvSpPr>
        <p:spPr>
          <a:xfrm>
            <a:off x="6119973" y="1150817"/>
            <a:ext cx="3821176" cy="923330"/>
          </a:xfrm>
          <a:prstGeom prst="rect">
            <a:avLst/>
          </a:prstGeom>
          <a:noFill/>
        </p:spPr>
        <p:txBody>
          <a:bodyPr wrap="square" rtlCol="0">
            <a:spAutoFit/>
          </a:bodyPr>
          <a:lstStyle/>
          <a:p>
            <a:r>
              <a:rPr lang="en-CA" dirty="0"/>
              <a:t>You can pass multiple parameters to the content attribute. Parameters must be separated by a comma </a:t>
            </a:r>
          </a:p>
        </p:txBody>
      </p:sp>
      <p:cxnSp>
        <p:nvCxnSpPr>
          <p:cNvPr id="6" name="Straight Arrow Connector 5">
            <a:extLst>
              <a:ext uri="{FF2B5EF4-FFF2-40B4-BE49-F238E27FC236}">
                <a16:creationId xmlns:a16="http://schemas.microsoft.com/office/drawing/2014/main" id="{81935FC9-45E1-4A51-9781-24DF039A12C6}"/>
              </a:ext>
            </a:extLst>
          </p:cNvPr>
          <p:cNvCxnSpPr>
            <a:cxnSpLocks/>
          </p:cNvCxnSpPr>
          <p:nvPr/>
        </p:nvCxnSpPr>
        <p:spPr>
          <a:xfrm flipH="1">
            <a:off x="8681909" y="1973836"/>
            <a:ext cx="398402" cy="871649"/>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829B2C1F-6941-4910-A0FA-5C4A3A56039F}"/>
              </a:ext>
            </a:extLst>
          </p:cNvPr>
          <p:cNvSpPr txBox="1"/>
          <p:nvPr/>
        </p:nvSpPr>
        <p:spPr>
          <a:xfrm>
            <a:off x="1954530" y="5147106"/>
            <a:ext cx="4601566" cy="923330"/>
          </a:xfrm>
          <a:prstGeom prst="rect">
            <a:avLst/>
          </a:prstGeom>
          <a:noFill/>
        </p:spPr>
        <p:txBody>
          <a:bodyPr wrap="square" rtlCol="0">
            <a:spAutoFit/>
          </a:bodyPr>
          <a:lstStyle/>
          <a:p>
            <a:r>
              <a:rPr lang="en-CA" dirty="0"/>
              <a:t>The optional parameter “initial-scale” tells the browser how much to scale your web site upon initial load. 1 equals no scaling</a:t>
            </a:r>
          </a:p>
        </p:txBody>
      </p:sp>
      <p:cxnSp>
        <p:nvCxnSpPr>
          <p:cNvPr id="8" name="Straight Arrow Connector 7">
            <a:extLst>
              <a:ext uri="{FF2B5EF4-FFF2-40B4-BE49-F238E27FC236}">
                <a16:creationId xmlns:a16="http://schemas.microsoft.com/office/drawing/2014/main" id="{5767D461-27DB-4D63-8EE4-F130E2A11B74}"/>
              </a:ext>
            </a:extLst>
          </p:cNvPr>
          <p:cNvCxnSpPr>
            <a:stCxn id="7" idx="0"/>
          </p:cNvCxnSpPr>
          <p:nvPr/>
        </p:nvCxnSpPr>
        <p:spPr>
          <a:xfrm flipH="1" flipV="1">
            <a:off x="3039274" y="3443556"/>
            <a:ext cx="1216039" cy="170355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D545FE29-8858-4F26-BD44-B7CDD9C20434}"/>
              </a:ext>
            </a:extLst>
          </p:cNvPr>
          <p:cNvSpPr txBox="1"/>
          <p:nvPr/>
        </p:nvSpPr>
        <p:spPr>
          <a:xfrm>
            <a:off x="7069363" y="4087388"/>
            <a:ext cx="2640243" cy="2308324"/>
          </a:xfrm>
          <a:prstGeom prst="rect">
            <a:avLst/>
          </a:prstGeom>
          <a:noFill/>
        </p:spPr>
        <p:txBody>
          <a:bodyPr wrap="square" rtlCol="0">
            <a:spAutoFit/>
          </a:bodyPr>
          <a:lstStyle/>
          <a:p>
            <a:r>
              <a:rPr lang="en-CA" dirty="0"/>
              <a:t>Maximum scale tells the browser how much to allow a user to scale into your web site. For accessibility it is often best to allow a user to zoom into or out of your web site</a:t>
            </a:r>
          </a:p>
        </p:txBody>
      </p:sp>
      <p:cxnSp>
        <p:nvCxnSpPr>
          <p:cNvPr id="10" name="Straight Arrow Connector 9">
            <a:extLst>
              <a:ext uri="{FF2B5EF4-FFF2-40B4-BE49-F238E27FC236}">
                <a16:creationId xmlns:a16="http://schemas.microsoft.com/office/drawing/2014/main" id="{D2096170-E784-4C5D-AEBB-3E71BF135C0B}"/>
              </a:ext>
            </a:extLst>
          </p:cNvPr>
          <p:cNvCxnSpPr>
            <a:stCxn id="9" idx="0"/>
          </p:cNvCxnSpPr>
          <p:nvPr/>
        </p:nvCxnSpPr>
        <p:spPr>
          <a:xfrm flipH="1" flipV="1">
            <a:off x="5590936" y="3443556"/>
            <a:ext cx="2798549" cy="643832"/>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1121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EA18-122D-4A63-A3F9-68077E5B737E}"/>
              </a:ext>
            </a:extLst>
          </p:cNvPr>
          <p:cNvSpPr>
            <a:spLocks noGrp="1"/>
          </p:cNvSpPr>
          <p:nvPr>
            <p:ph type="title"/>
          </p:nvPr>
        </p:nvSpPr>
        <p:spPr/>
        <p:txBody>
          <a:bodyPr/>
          <a:lstStyle/>
          <a:p>
            <a:r>
              <a:rPr lang="en-CA" dirty="0"/>
              <a:t>Use Decorative Typefaces for Headings Only</a:t>
            </a:r>
          </a:p>
        </p:txBody>
      </p:sp>
      <p:sp>
        <p:nvSpPr>
          <p:cNvPr id="3" name="Content Placeholder 2">
            <a:extLst>
              <a:ext uri="{FF2B5EF4-FFF2-40B4-BE49-F238E27FC236}">
                <a16:creationId xmlns:a16="http://schemas.microsoft.com/office/drawing/2014/main" id="{C3066181-8BD5-42EA-ABCE-F475A2161DFC}"/>
              </a:ext>
            </a:extLst>
          </p:cNvPr>
          <p:cNvSpPr>
            <a:spLocks noGrp="1"/>
          </p:cNvSpPr>
          <p:nvPr>
            <p:ph idx="1"/>
          </p:nvPr>
        </p:nvSpPr>
        <p:spPr>
          <a:xfrm>
            <a:off x="838200" y="1825625"/>
            <a:ext cx="10488930" cy="1123315"/>
          </a:xfrm>
        </p:spPr>
        <p:txBody>
          <a:bodyPr/>
          <a:lstStyle/>
          <a:p>
            <a:r>
              <a:rPr lang="en-CA" dirty="0"/>
              <a:t>Decorative typefaces are great for headings, but reading long passages of text in a decorative typeface can be difficult</a:t>
            </a:r>
          </a:p>
        </p:txBody>
      </p:sp>
      <p:pic>
        <p:nvPicPr>
          <p:cNvPr id="4" name="Picture 3">
            <a:extLst>
              <a:ext uri="{FF2B5EF4-FFF2-40B4-BE49-F238E27FC236}">
                <a16:creationId xmlns:a16="http://schemas.microsoft.com/office/drawing/2014/main" id="{379F5F00-87CC-4ACD-A5BD-86A495B0D285}"/>
              </a:ext>
            </a:extLst>
          </p:cNvPr>
          <p:cNvPicPr>
            <a:picLocks noChangeAspect="1"/>
          </p:cNvPicPr>
          <p:nvPr/>
        </p:nvPicPr>
        <p:blipFill>
          <a:blip r:embed="rId2"/>
          <a:stretch>
            <a:fillRect/>
          </a:stretch>
        </p:blipFill>
        <p:spPr>
          <a:xfrm>
            <a:off x="691662" y="4010400"/>
            <a:ext cx="10363200" cy="2585261"/>
          </a:xfrm>
          <a:prstGeom prst="rect">
            <a:avLst/>
          </a:prstGeom>
        </p:spPr>
      </p:pic>
      <p:sp>
        <p:nvSpPr>
          <p:cNvPr id="5" name="TextBox 4">
            <a:extLst>
              <a:ext uri="{FF2B5EF4-FFF2-40B4-BE49-F238E27FC236}">
                <a16:creationId xmlns:a16="http://schemas.microsoft.com/office/drawing/2014/main" id="{AC0C9436-C1D6-4539-89C2-42600E92475F}"/>
              </a:ext>
            </a:extLst>
          </p:cNvPr>
          <p:cNvSpPr txBox="1"/>
          <p:nvPr/>
        </p:nvSpPr>
        <p:spPr>
          <a:xfrm>
            <a:off x="1523999" y="3087070"/>
            <a:ext cx="3223847" cy="923330"/>
          </a:xfrm>
          <a:prstGeom prst="rect">
            <a:avLst/>
          </a:prstGeom>
          <a:noFill/>
        </p:spPr>
        <p:txBody>
          <a:bodyPr wrap="square" rtlCol="0">
            <a:spAutoFit/>
          </a:bodyPr>
          <a:lstStyle/>
          <a:p>
            <a:r>
              <a:rPr lang="en-CA" dirty="0"/>
              <a:t>Decorative typeface used on a long passage of text is difficult to read</a:t>
            </a:r>
          </a:p>
        </p:txBody>
      </p:sp>
      <p:sp>
        <p:nvSpPr>
          <p:cNvPr id="6" name="TextBox 5">
            <a:extLst>
              <a:ext uri="{FF2B5EF4-FFF2-40B4-BE49-F238E27FC236}">
                <a16:creationId xmlns:a16="http://schemas.microsoft.com/office/drawing/2014/main" id="{C2B55268-9069-48A1-A125-2D223781D508}"/>
              </a:ext>
            </a:extLst>
          </p:cNvPr>
          <p:cNvSpPr txBox="1"/>
          <p:nvPr/>
        </p:nvSpPr>
        <p:spPr>
          <a:xfrm>
            <a:off x="6822829" y="3018005"/>
            <a:ext cx="3223847" cy="923330"/>
          </a:xfrm>
          <a:prstGeom prst="rect">
            <a:avLst/>
          </a:prstGeom>
          <a:noFill/>
        </p:spPr>
        <p:txBody>
          <a:bodyPr wrap="square" rtlCol="0">
            <a:spAutoFit/>
          </a:bodyPr>
          <a:lstStyle/>
          <a:p>
            <a:r>
              <a:rPr lang="en-CA" dirty="0"/>
              <a:t>Decorative typefaces are best used on headings or short passages of text</a:t>
            </a:r>
          </a:p>
        </p:txBody>
      </p:sp>
    </p:spTree>
    <p:extLst>
      <p:ext uri="{BB962C8B-B14F-4D97-AF65-F5344CB8AC3E}">
        <p14:creationId xmlns:p14="http://schemas.microsoft.com/office/powerpoint/2010/main" val="1004281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4515-6BBD-4EC9-A3A5-3C102C2AC6D5}"/>
              </a:ext>
            </a:extLst>
          </p:cNvPr>
          <p:cNvSpPr>
            <a:spLocks noGrp="1"/>
          </p:cNvSpPr>
          <p:nvPr>
            <p:ph type="title"/>
          </p:nvPr>
        </p:nvSpPr>
        <p:spPr/>
        <p:txBody>
          <a:bodyPr/>
          <a:lstStyle/>
          <a:p>
            <a:r>
              <a:rPr lang="en-CA" dirty="0"/>
              <a:t>Media Queries</a:t>
            </a:r>
          </a:p>
        </p:txBody>
      </p:sp>
      <p:pic>
        <p:nvPicPr>
          <p:cNvPr id="4" name="Picture 3">
            <a:extLst>
              <a:ext uri="{FF2B5EF4-FFF2-40B4-BE49-F238E27FC236}">
                <a16:creationId xmlns:a16="http://schemas.microsoft.com/office/drawing/2014/main" id="{0FF7C104-5BAE-48D4-84ED-65A0C156A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427" y="3160284"/>
            <a:ext cx="3734601" cy="3356992"/>
          </a:xfrm>
          <a:prstGeom prst="rect">
            <a:avLst/>
          </a:prstGeom>
        </p:spPr>
      </p:pic>
      <p:pic>
        <p:nvPicPr>
          <p:cNvPr id="5" name="Picture 4">
            <a:extLst>
              <a:ext uri="{FF2B5EF4-FFF2-40B4-BE49-F238E27FC236}">
                <a16:creationId xmlns:a16="http://schemas.microsoft.com/office/drawing/2014/main" id="{6245A92F-132E-463D-8D79-848C4DEFB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674" y="782792"/>
            <a:ext cx="2424745" cy="2613498"/>
          </a:xfrm>
          <a:prstGeom prst="rect">
            <a:avLst/>
          </a:prstGeom>
        </p:spPr>
      </p:pic>
      <p:pic>
        <p:nvPicPr>
          <p:cNvPr id="6" name="Picture 5">
            <a:extLst>
              <a:ext uri="{FF2B5EF4-FFF2-40B4-BE49-F238E27FC236}">
                <a16:creationId xmlns:a16="http://schemas.microsoft.com/office/drawing/2014/main" id="{638824F7-F071-450D-8121-A9728841A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504" y="3683415"/>
            <a:ext cx="1346432" cy="2310729"/>
          </a:xfrm>
          <a:prstGeom prst="rect">
            <a:avLst/>
          </a:prstGeom>
        </p:spPr>
      </p:pic>
      <p:pic>
        <p:nvPicPr>
          <p:cNvPr id="7" name="Picture 6">
            <a:extLst>
              <a:ext uri="{FF2B5EF4-FFF2-40B4-BE49-F238E27FC236}">
                <a16:creationId xmlns:a16="http://schemas.microsoft.com/office/drawing/2014/main" id="{49F31F80-476B-45FB-9B39-18E5F6EDEF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1184" y="2772874"/>
            <a:ext cx="627944" cy="1246832"/>
          </a:xfrm>
          <a:prstGeom prst="rect">
            <a:avLst/>
          </a:prstGeom>
        </p:spPr>
      </p:pic>
    </p:spTree>
    <p:extLst>
      <p:ext uri="{BB962C8B-B14F-4D97-AF65-F5344CB8AC3E}">
        <p14:creationId xmlns:p14="http://schemas.microsoft.com/office/powerpoint/2010/main" val="1680362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B2DE-D631-4647-8C9B-3A1AF41FFC30}"/>
              </a:ext>
            </a:extLst>
          </p:cNvPr>
          <p:cNvSpPr>
            <a:spLocks noGrp="1"/>
          </p:cNvSpPr>
          <p:nvPr>
            <p:ph type="title"/>
          </p:nvPr>
        </p:nvSpPr>
        <p:spPr/>
        <p:txBody>
          <a:bodyPr/>
          <a:lstStyle/>
          <a:p>
            <a:r>
              <a:rPr lang="en-CA" dirty="0"/>
              <a:t>Media Queries</a:t>
            </a:r>
          </a:p>
        </p:txBody>
      </p:sp>
      <p:sp>
        <p:nvSpPr>
          <p:cNvPr id="3" name="Content Placeholder 2">
            <a:extLst>
              <a:ext uri="{FF2B5EF4-FFF2-40B4-BE49-F238E27FC236}">
                <a16:creationId xmlns:a16="http://schemas.microsoft.com/office/drawing/2014/main" id="{5093AFBF-40A9-481B-950E-30378585F525}"/>
              </a:ext>
            </a:extLst>
          </p:cNvPr>
          <p:cNvSpPr>
            <a:spLocks noGrp="1"/>
          </p:cNvSpPr>
          <p:nvPr>
            <p:ph idx="1"/>
          </p:nvPr>
        </p:nvSpPr>
        <p:spPr/>
        <p:txBody>
          <a:bodyPr/>
          <a:lstStyle/>
          <a:p>
            <a:r>
              <a:rPr lang="en-CA" dirty="0"/>
              <a:t>Media Queries are conditional statements in your CSS that will run style rulesets nested inside them if their condition is true</a:t>
            </a:r>
          </a:p>
          <a:p>
            <a:r>
              <a:rPr lang="en-CA" dirty="0"/>
              <a:t>Common uses for media queries</a:t>
            </a:r>
          </a:p>
          <a:p>
            <a:pPr lvl="1"/>
            <a:r>
              <a:rPr lang="en-CA" dirty="0"/>
              <a:t>Directing styles to be ran only for printing</a:t>
            </a:r>
          </a:p>
          <a:p>
            <a:pPr lvl="1"/>
            <a:r>
              <a:rPr lang="en-CA" dirty="0"/>
              <a:t>Directing styles to be ran only at certain screen sizes, aspect ratios, orientation and pixel densities</a:t>
            </a:r>
          </a:p>
          <a:p>
            <a:pPr lvl="2"/>
            <a:r>
              <a:rPr lang="en-CA" dirty="0"/>
              <a:t>This is the feature we will use in developing responsive web site that work across a variety of devices</a:t>
            </a:r>
          </a:p>
        </p:txBody>
      </p:sp>
    </p:spTree>
    <p:extLst>
      <p:ext uri="{BB962C8B-B14F-4D97-AF65-F5344CB8AC3E}">
        <p14:creationId xmlns:p14="http://schemas.microsoft.com/office/powerpoint/2010/main" val="4247200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9155-CC46-4730-A90E-8936E5522948}"/>
              </a:ext>
            </a:extLst>
          </p:cNvPr>
          <p:cNvSpPr>
            <a:spLocks noGrp="1"/>
          </p:cNvSpPr>
          <p:nvPr>
            <p:ph type="title"/>
          </p:nvPr>
        </p:nvSpPr>
        <p:spPr/>
        <p:txBody>
          <a:bodyPr/>
          <a:lstStyle/>
          <a:p>
            <a:r>
              <a:rPr lang="en-CA" dirty="0"/>
              <a:t>Media Queries</a:t>
            </a:r>
          </a:p>
        </p:txBody>
      </p:sp>
      <p:sp>
        <p:nvSpPr>
          <p:cNvPr id="3" name="Content Placeholder 2">
            <a:extLst>
              <a:ext uri="{FF2B5EF4-FFF2-40B4-BE49-F238E27FC236}">
                <a16:creationId xmlns:a16="http://schemas.microsoft.com/office/drawing/2014/main" id="{A84FD9A9-6DFE-4E56-A8C1-78F58AA80729}"/>
              </a:ext>
            </a:extLst>
          </p:cNvPr>
          <p:cNvSpPr>
            <a:spLocks noGrp="1"/>
          </p:cNvSpPr>
          <p:nvPr>
            <p:ph idx="1"/>
          </p:nvPr>
        </p:nvSpPr>
        <p:spPr/>
        <p:txBody>
          <a:bodyPr/>
          <a:lstStyle/>
          <a:p>
            <a:r>
              <a:rPr lang="en-CA" dirty="0"/>
              <a:t>Media Queries can be included in one of three ways</a:t>
            </a:r>
          </a:p>
          <a:p>
            <a:pPr lvl="1"/>
            <a:r>
              <a:rPr lang="en-CA" dirty="0">
                <a:highlight>
                  <a:srgbClr val="FFFF00"/>
                </a:highlight>
              </a:rPr>
              <a:t>Embedded into an existing stylesheet</a:t>
            </a:r>
          </a:p>
          <a:p>
            <a:pPr lvl="1"/>
            <a:r>
              <a:rPr lang="en-CA" dirty="0"/>
              <a:t>Link to a stylesheet (external)</a:t>
            </a:r>
          </a:p>
          <a:p>
            <a:pPr lvl="1"/>
            <a:r>
              <a:rPr lang="en-CA" dirty="0"/>
              <a:t>Imported into a style sheet (@import)</a:t>
            </a:r>
          </a:p>
          <a:p>
            <a:r>
              <a:rPr lang="en-CA" dirty="0"/>
              <a:t>For this class we will concentrate on using the first method as it is by far the most common method used today</a:t>
            </a:r>
          </a:p>
          <a:p>
            <a:pPr marL="0" indent="0">
              <a:buNone/>
            </a:pPr>
            <a:endParaRPr lang="en-CA" dirty="0"/>
          </a:p>
        </p:txBody>
      </p:sp>
    </p:spTree>
    <p:extLst>
      <p:ext uri="{BB962C8B-B14F-4D97-AF65-F5344CB8AC3E}">
        <p14:creationId xmlns:p14="http://schemas.microsoft.com/office/powerpoint/2010/main" val="3246144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AD60-9F54-461C-AE6C-6B59931A3C53}"/>
              </a:ext>
            </a:extLst>
          </p:cNvPr>
          <p:cNvSpPr>
            <a:spLocks noGrp="1"/>
          </p:cNvSpPr>
          <p:nvPr>
            <p:ph type="title"/>
          </p:nvPr>
        </p:nvSpPr>
        <p:spPr/>
        <p:txBody>
          <a:bodyPr/>
          <a:lstStyle/>
          <a:p>
            <a:r>
              <a:rPr lang="en-CA" dirty="0"/>
              <a:t>Embedding a Media Query</a:t>
            </a:r>
          </a:p>
        </p:txBody>
      </p:sp>
      <p:sp>
        <p:nvSpPr>
          <p:cNvPr id="3" name="Content Placeholder 2">
            <a:extLst>
              <a:ext uri="{FF2B5EF4-FFF2-40B4-BE49-F238E27FC236}">
                <a16:creationId xmlns:a16="http://schemas.microsoft.com/office/drawing/2014/main" id="{F0F659BE-D9FA-420C-84C8-140DFE1553CD}"/>
              </a:ext>
            </a:extLst>
          </p:cNvPr>
          <p:cNvSpPr>
            <a:spLocks noGrp="1"/>
          </p:cNvSpPr>
          <p:nvPr>
            <p:ph idx="1"/>
          </p:nvPr>
        </p:nvSpPr>
        <p:spPr>
          <a:xfrm>
            <a:off x="838200" y="1825625"/>
            <a:ext cx="10515600" cy="2346325"/>
          </a:xfrm>
        </p:spPr>
        <p:txBody>
          <a:bodyPr/>
          <a:lstStyle/>
          <a:p>
            <a:r>
              <a:rPr lang="en-CA" dirty="0"/>
              <a:t>Embedding a  media query simply means including it in an existing CSS stylesheet file. </a:t>
            </a:r>
          </a:p>
          <a:p>
            <a:pPr lvl="1"/>
            <a:r>
              <a:rPr lang="en-CA" dirty="0"/>
              <a:t>In standard CSS they usually live at the bottom of a stylesheet, but they can go anywhere in the CSS file</a:t>
            </a:r>
          </a:p>
          <a:p>
            <a:pPr lvl="1"/>
            <a:r>
              <a:rPr lang="en-CA" dirty="0"/>
              <a:t>Below is an example of a media query added to an existing CSS file</a:t>
            </a:r>
          </a:p>
        </p:txBody>
      </p:sp>
      <p:sp>
        <p:nvSpPr>
          <p:cNvPr id="4" name="TextBox 3">
            <a:extLst>
              <a:ext uri="{FF2B5EF4-FFF2-40B4-BE49-F238E27FC236}">
                <a16:creationId xmlns:a16="http://schemas.microsoft.com/office/drawing/2014/main" id="{29EB1199-B4EE-4D2B-989D-A220E00F37EA}"/>
              </a:ext>
            </a:extLst>
          </p:cNvPr>
          <p:cNvSpPr txBox="1"/>
          <p:nvPr/>
        </p:nvSpPr>
        <p:spPr>
          <a:xfrm>
            <a:off x="2971840" y="4306887"/>
            <a:ext cx="5503430" cy="2031325"/>
          </a:xfrm>
          <a:prstGeom prst="rect">
            <a:avLst/>
          </a:prstGeom>
          <a:noFill/>
          <a:ln>
            <a:solidFill>
              <a:schemeClr val="tx1"/>
            </a:solidFill>
          </a:ln>
        </p:spPr>
        <p:txBody>
          <a:bodyPr wrap="none" rtlCol="0">
            <a:spAutoFit/>
          </a:bodyPr>
          <a:lstStyle/>
          <a:p>
            <a:r>
              <a:rPr lang="en-CA" dirty="0">
                <a:solidFill>
                  <a:srgbClr val="800000"/>
                </a:solidFill>
                <a:latin typeface="Consolas" panose="020B0609020204030204" pitchFamily="49" charset="0"/>
                <a:cs typeface="Consolas" panose="020B0609020204030204" pitchFamily="49" charset="0"/>
              </a:rPr>
              <a:t>@media only screen and (max-width:390px) {</a:t>
            </a:r>
          </a:p>
          <a:p>
            <a:endParaRPr lang="en-CA" dirty="0">
              <a:latin typeface="Consolas" panose="020B0609020204030204" pitchFamily="49" charset="0"/>
              <a:cs typeface="Consolas" panose="020B0609020204030204" pitchFamily="49" charset="0"/>
            </a:endParaRPr>
          </a:p>
          <a:p>
            <a:r>
              <a:rPr lang="en-CA" dirty="0">
                <a:latin typeface="Consolas" panose="020B0609020204030204" pitchFamily="49" charset="0"/>
                <a:cs typeface="Consolas" panose="020B0609020204030204" pitchFamily="49" charset="0"/>
              </a:rPr>
              <a:t>       </a:t>
            </a:r>
            <a:r>
              <a:rPr lang="en-CA" dirty="0">
                <a:solidFill>
                  <a:srgbClr val="E709D7"/>
                </a:solidFill>
                <a:latin typeface="Consolas" panose="020B0609020204030204" pitchFamily="49" charset="0"/>
                <a:cs typeface="Consolas" panose="020B0609020204030204" pitchFamily="49" charset="0"/>
              </a:rPr>
              <a:t>.highlight {</a:t>
            </a:r>
          </a:p>
          <a:p>
            <a:r>
              <a:rPr lang="en-CA" dirty="0">
                <a:latin typeface="Consolas" panose="020B0609020204030204" pitchFamily="49" charset="0"/>
                <a:cs typeface="Consolas" panose="020B0609020204030204" pitchFamily="49" charset="0"/>
              </a:rPr>
              <a:t>	  </a:t>
            </a:r>
            <a:r>
              <a:rPr lang="en-CA" dirty="0">
                <a:solidFill>
                  <a:srgbClr val="003399"/>
                </a:solidFill>
                <a:latin typeface="Consolas" panose="020B0609020204030204" pitchFamily="49" charset="0"/>
                <a:cs typeface="Consolas" panose="020B0609020204030204" pitchFamily="49" charset="0"/>
              </a:rPr>
              <a:t>background-color</a:t>
            </a:r>
            <a:r>
              <a:rPr lang="en-CA" dirty="0">
                <a:solidFill>
                  <a:srgbClr val="E709D7"/>
                </a:solidFill>
                <a:latin typeface="Consolas" panose="020B0609020204030204" pitchFamily="49" charset="0"/>
                <a:cs typeface="Consolas" panose="020B0609020204030204" pitchFamily="49" charset="0"/>
              </a:rPr>
              <a:t>:</a:t>
            </a:r>
            <a:r>
              <a:rPr lang="en-CA" dirty="0">
                <a:solidFill>
                  <a:srgbClr val="003399"/>
                </a:solidFill>
                <a:latin typeface="Consolas" panose="020B0609020204030204" pitchFamily="49" charset="0"/>
                <a:cs typeface="Consolas" panose="020B0609020204030204" pitchFamily="49" charset="0"/>
              </a:rPr>
              <a:t> </a:t>
            </a:r>
            <a:r>
              <a:rPr lang="en-CA" dirty="0">
                <a:solidFill>
                  <a:srgbClr val="0066FF"/>
                </a:solidFill>
                <a:latin typeface="Consolas" panose="020B0609020204030204" pitchFamily="49" charset="0"/>
                <a:cs typeface="Consolas" panose="020B0609020204030204" pitchFamily="49" charset="0"/>
              </a:rPr>
              <a:t>#00FF66</a:t>
            </a:r>
            <a:r>
              <a:rPr lang="en-CA" dirty="0">
                <a:solidFill>
                  <a:srgbClr val="E709D7"/>
                </a:solidFill>
                <a:latin typeface="Consolas" panose="020B0609020204030204" pitchFamily="49" charset="0"/>
                <a:cs typeface="Consolas" panose="020B0609020204030204" pitchFamily="49" charset="0"/>
              </a:rPr>
              <a:t>;</a:t>
            </a:r>
            <a:r>
              <a:rPr lang="en-CA" dirty="0">
                <a:solidFill>
                  <a:srgbClr val="003399"/>
                </a:solidFill>
                <a:latin typeface="Consolas" panose="020B0609020204030204" pitchFamily="49" charset="0"/>
                <a:cs typeface="Consolas" panose="020B0609020204030204" pitchFamily="49" charset="0"/>
              </a:rPr>
              <a:t>	</a:t>
            </a:r>
          </a:p>
          <a:p>
            <a:r>
              <a:rPr lang="en-CA" dirty="0">
                <a:latin typeface="Consolas" panose="020B0609020204030204" pitchFamily="49" charset="0"/>
                <a:cs typeface="Consolas" panose="020B0609020204030204" pitchFamily="49" charset="0"/>
              </a:rPr>
              <a:t>       </a:t>
            </a:r>
            <a:r>
              <a:rPr lang="en-CA" dirty="0">
                <a:solidFill>
                  <a:srgbClr val="E709D7"/>
                </a:solidFill>
                <a:latin typeface="Consolas" panose="020B0609020204030204" pitchFamily="49" charset="0"/>
                <a:cs typeface="Consolas" panose="020B0609020204030204" pitchFamily="49" charset="0"/>
              </a:rPr>
              <a:t>}</a:t>
            </a:r>
          </a:p>
          <a:p>
            <a:r>
              <a:rPr lang="en-CA" dirty="0">
                <a:latin typeface="Consolas" panose="020B0609020204030204" pitchFamily="49" charset="0"/>
                <a:cs typeface="Consolas" panose="020B0609020204030204" pitchFamily="49" charset="0"/>
              </a:rPr>
              <a:t>	</a:t>
            </a:r>
          </a:p>
          <a:p>
            <a:r>
              <a:rPr lang="en-CA" dirty="0">
                <a:solidFill>
                  <a:srgbClr val="8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29158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88E8-8CF9-4407-8393-79BC17840AED}"/>
              </a:ext>
            </a:extLst>
          </p:cNvPr>
          <p:cNvSpPr>
            <a:spLocks noGrp="1"/>
          </p:cNvSpPr>
          <p:nvPr>
            <p:ph type="title"/>
          </p:nvPr>
        </p:nvSpPr>
        <p:spPr/>
        <p:txBody>
          <a:bodyPr/>
          <a:lstStyle/>
          <a:p>
            <a:r>
              <a:rPr lang="en-CA" dirty="0"/>
              <a:t>Media Queries</a:t>
            </a:r>
          </a:p>
        </p:txBody>
      </p:sp>
      <p:sp>
        <p:nvSpPr>
          <p:cNvPr id="3" name="Content Placeholder 2">
            <a:extLst>
              <a:ext uri="{FF2B5EF4-FFF2-40B4-BE49-F238E27FC236}">
                <a16:creationId xmlns:a16="http://schemas.microsoft.com/office/drawing/2014/main" id="{387BB87A-C7DB-4608-AEA9-A42FEEF08B4F}"/>
              </a:ext>
            </a:extLst>
          </p:cNvPr>
          <p:cNvSpPr>
            <a:spLocks noGrp="1"/>
          </p:cNvSpPr>
          <p:nvPr>
            <p:ph idx="1"/>
          </p:nvPr>
        </p:nvSpPr>
        <p:spPr>
          <a:xfrm>
            <a:off x="739985" y="1861502"/>
            <a:ext cx="3282410" cy="2472055"/>
          </a:xfrm>
        </p:spPr>
        <p:txBody>
          <a:bodyPr>
            <a:normAutofit/>
          </a:bodyPr>
          <a:lstStyle/>
          <a:p>
            <a:r>
              <a:rPr lang="en-CA" dirty="0"/>
              <a:t>Let’s breakdown the following media query</a:t>
            </a:r>
          </a:p>
          <a:p>
            <a:pPr marL="0" indent="0">
              <a:buNone/>
            </a:pPr>
            <a:endParaRPr lang="en-CA" dirty="0"/>
          </a:p>
        </p:txBody>
      </p:sp>
      <p:sp>
        <p:nvSpPr>
          <p:cNvPr id="4" name="TextBox 3">
            <a:extLst>
              <a:ext uri="{FF2B5EF4-FFF2-40B4-BE49-F238E27FC236}">
                <a16:creationId xmlns:a16="http://schemas.microsoft.com/office/drawing/2014/main" id="{A024D1E9-E2A8-462E-AA77-E8D2A4A998D6}"/>
              </a:ext>
            </a:extLst>
          </p:cNvPr>
          <p:cNvSpPr txBox="1"/>
          <p:nvPr/>
        </p:nvSpPr>
        <p:spPr>
          <a:xfrm>
            <a:off x="5303560" y="3097530"/>
            <a:ext cx="5503430" cy="2031325"/>
          </a:xfrm>
          <a:prstGeom prst="rect">
            <a:avLst/>
          </a:prstGeom>
          <a:noFill/>
        </p:spPr>
        <p:txBody>
          <a:bodyPr wrap="none" rtlCol="0">
            <a:spAutoFit/>
          </a:bodyPr>
          <a:lstStyle/>
          <a:p>
            <a:r>
              <a:rPr lang="en-CA" dirty="0">
                <a:solidFill>
                  <a:srgbClr val="800000"/>
                </a:solidFill>
                <a:latin typeface="Consolas" panose="020B0609020204030204" pitchFamily="49" charset="0"/>
                <a:cs typeface="Consolas" panose="020B0609020204030204" pitchFamily="49" charset="0"/>
              </a:rPr>
              <a:t>@media only screen and (max-width:390px) {</a:t>
            </a:r>
          </a:p>
          <a:p>
            <a:endParaRPr lang="en-CA" dirty="0">
              <a:latin typeface="Consolas" panose="020B0609020204030204" pitchFamily="49" charset="0"/>
              <a:cs typeface="Consolas" panose="020B0609020204030204" pitchFamily="49" charset="0"/>
            </a:endParaRPr>
          </a:p>
          <a:p>
            <a:r>
              <a:rPr lang="en-CA" dirty="0">
                <a:latin typeface="Consolas" panose="020B0609020204030204" pitchFamily="49" charset="0"/>
                <a:cs typeface="Consolas" panose="020B0609020204030204" pitchFamily="49" charset="0"/>
              </a:rPr>
              <a:t>       </a:t>
            </a:r>
            <a:r>
              <a:rPr lang="en-CA" dirty="0">
                <a:solidFill>
                  <a:srgbClr val="E709D7"/>
                </a:solidFill>
                <a:latin typeface="Consolas" panose="020B0609020204030204" pitchFamily="49" charset="0"/>
                <a:cs typeface="Consolas" panose="020B0609020204030204" pitchFamily="49" charset="0"/>
              </a:rPr>
              <a:t>.highlight {</a:t>
            </a:r>
          </a:p>
          <a:p>
            <a:r>
              <a:rPr lang="en-CA" dirty="0">
                <a:latin typeface="Consolas" panose="020B0609020204030204" pitchFamily="49" charset="0"/>
                <a:cs typeface="Consolas" panose="020B0609020204030204" pitchFamily="49" charset="0"/>
              </a:rPr>
              <a:t>	  </a:t>
            </a:r>
            <a:r>
              <a:rPr lang="en-CA" dirty="0">
                <a:solidFill>
                  <a:srgbClr val="003399"/>
                </a:solidFill>
                <a:latin typeface="Consolas" panose="020B0609020204030204" pitchFamily="49" charset="0"/>
                <a:cs typeface="Consolas" panose="020B0609020204030204" pitchFamily="49" charset="0"/>
              </a:rPr>
              <a:t>background-color</a:t>
            </a:r>
            <a:r>
              <a:rPr lang="en-CA" dirty="0">
                <a:solidFill>
                  <a:srgbClr val="E709D7"/>
                </a:solidFill>
                <a:latin typeface="Consolas" panose="020B0609020204030204" pitchFamily="49" charset="0"/>
                <a:cs typeface="Consolas" panose="020B0609020204030204" pitchFamily="49" charset="0"/>
              </a:rPr>
              <a:t>:</a:t>
            </a:r>
            <a:r>
              <a:rPr lang="en-CA" dirty="0">
                <a:solidFill>
                  <a:srgbClr val="003399"/>
                </a:solidFill>
                <a:latin typeface="Consolas" panose="020B0609020204030204" pitchFamily="49" charset="0"/>
                <a:cs typeface="Consolas" panose="020B0609020204030204" pitchFamily="49" charset="0"/>
              </a:rPr>
              <a:t> </a:t>
            </a:r>
            <a:r>
              <a:rPr lang="en-CA" dirty="0">
                <a:solidFill>
                  <a:srgbClr val="0066FF"/>
                </a:solidFill>
                <a:latin typeface="Consolas" panose="020B0609020204030204" pitchFamily="49" charset="0"/>
                <a:cs typeface="Consolas" panose="020B0609020204030204" pitchFamily="49" charset="0"/>
              </a:rPr>
              <a:t>#00FF66</a:t>
            </a:r>
            <a:r>
              <a:rPr lang="en-CA" dirty="0">
                <a:solidFill>
                  <a:srgbClr val="E709D7"/>
                </a:solidFill>
                <a:latin typeface="Consolas" panose="020B0609020204030204" pitchFamily="49" charset="0"/>
                <a:cs typeface="Consolas" panose="020B0609020204030204" pitchFamily="49" charset="0"/>
              </a:rPr>
              <a:t>;</a:t>
            </a:r>
            <a:r>
              <a:rPr lang="en-CA" dirty="0">
                <a:solidFill>
                  <a:srgbClr val="003399"/>
                </a:solidFill>
                <a:latin typeface="Consolas" panose="020B0609020204030204" pitchFamily="49" charset="0"/>
                <a:cs typeface="Consolas" panose="020B0609020204030204" pitchFamily="49" charset="0"/>
              </a:rPr>
              <a:t>	</a:t>
            </a:r>
          </a:p>
          <a:p>
            <a:r>
              <a:rPr lang="en-CA" dirty="0">
                <a:latin typeface="Consolas" panose="020B0609020204030204" pitchFamily="49" charset="0"/>
                <a:cs typeface="Consolas" panose="020B0609020204030204" pitchFamily="49" charset="0"/>
              </a:rPr>
              <a:t>       </a:t>
            </a:r>
            <a:r>
              <a:rPr lang="en-CA" dirty="0">
                <a:solidFill>
                  <a:srgbClr val="E709D7"/>
                </a:solidFill>
                <a:latin typeface="Consolas" panose="020B0609020204030204" pitchFamily="49" charset="0"/>
                <a:cs typeface="Consolas" panose="020B0609020204030204" pitchFamily="49" charset="0"/>
              </a:rPr>
              <a:t>}</a:t>
            </a:r>
          </a:p>
          <a:p>
            <a:r>
              <a:rPr lang="en-CA" dirty="0">
                <a:latin typeface="Consolas" panose="020B0609020204030204" pitchFamily="49" charset="0"/>
                <a:cs typeface="Consolas" panose="020B0609020204030204" pitchFamily="49" charset="0"/>
              </a:rPr>
              <a:t>	</a:t>
            </a:r>
          </a:p>
          <a:p>
            <a:r>
              <a:rPr lang="en-CA" dirty="0">
                <a:solidFill>
                  <a:srgbClr val="800000"/>
                </a:solidFill>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012AD20F-1C9E-4AFF-B8D6-F1B3B5F47A89}"/>
              </a:ext>
            </a:extLst>
          </p:cNvPr>
          <p:cNvSpPr txBox="1"/>
          <p:nvPr/>
        </p:nvSpPr>
        <p:spPr>
          <a:xfrm>
            <a:off x="4331452" y="1585362"/>
            <a:ext cx="1944216" cy="1107996"/>
          </a:xfrm>
          <a:prstGeom prst="rect">
            <a:avLst/>
          </a:prstGeom>
          <a:noFill/>
        </p:spPr>
        <p:txBody>
          <a:bodyPr wrap="square" rtlCol="0">
            <a:spAutoFit/>
          </a:bodyPr>
          <a:lstStyle/>
          <a:p>
            <a:r>
              <a:rPr lang="en-CA" sz="1100" b="1" dirty="0"/>
              <a:t>“only”:</a:t>
            </a:r>
          </a:p>
          <a:p>
            <a:r>
              <a:rPr lang="en-CA" sz="1100" dirty="0"/>
              <a:t>The “only” keyword causes older browsers to ignore these media queries as they would not understand the syntax that follows</a:t>
            </a:r>
          </a:p>
        </p:txBody>
      </p:sp>
      <p:sp>
        <p:nvSpPr>
          <p:cNvPr id="6" name="TextBox 5">
            <a:extLst>
              <a:ext uri="{FF2B5EF4-FFF2-40B4-BE49-F238E27FC236}">
                <a16:creationId xmlns:a16="http://schemas.microsoft.com/office/drawing/2014/main" id="{7809BD7B-AF83-4C30-8873-4BB78AE54DCC}"/>
              </a:ext>
            </a:extLst>
          </p:cNvPr>
          <p:cNvSpPr txBox="1"/>
          <p:nvPr/>
        </p:nvSpPr>
        <p:spPr>
          <a:xfrm>
            <a:off x="6671712" y="1755832"/>
            <a:ext cx="1944216" cy="769441"/>
          </a:xfrm>
          <a:prstGeom prst="rect">
            <a:avLst/>
          </a:prstGeom>
          <a:noFill/>
        </p:spPr>
        <p:txBody>
          <a:bodyPr wrap="square" rtlCol="0">
            <a:spAutoFit/>
          </a:bodyPr>
          <a:lstStyle/>
          <a:p>
            <a:r>
              <a:rPr lang="en-CA" sz="1100" b="1" dirty="0"/>
              <a:t>“screen”:</a:t>
            </a:r>
          </a:p>
          <a:p>
            <a:r>
              <a:rPr lang="en-CA" sz="1100" dirty="0"/>
              <a:t>The “screen keyword means this query is for devices that output to some sort of screen</a:t>
            </a:r>
          </a:p>
        </p:txBody>
      </p:sp>
      <p:sp>
        <p:nvSpPr>
          <p:cNvPr id="7" name="TextBox 6">
            <a:extLst>
              <a:ext uri="{FF2B5EF4-FFF2-40B4-BE49-F238E27FC236}">
                <a16:creationId xmlns:a16="http://schemas.microsoft.com/office/drawing/2014/main" id="{85C0513A-088E-4375-BB15-F867D6BC6161}"/>
              </a:ext>
            </a:extLst>
          </p:cNvPr>
          <p:cNvSpPr txBox="1"/>
          <p:nvPr/>
        </p:nvSpPr>
        <p:spPr>
          <a:xfrm>
            <a:off x="8862774" y="1557645"/>
            <a:ext cx="1944216" cy="1107996"/>
          </a:xfrm>
          <a:prstGeom prst="rect">
            <a:avLst/>
          </a:prstGeom>
          <a:noFill/>
        </p:spPr>
        <p:txBody>
          <a:bodyPr wrap="square" rtlCol="0">
            <a:spAutoFit/>
          </a:bodyPr>
          <a:lstStyle/>
          <a:p>
            <a:r>
              <a:rPr lang="en-CA" sz="1100" b="1" dirty="0"/>
              <a:t>“(max-width: 390px)”:</a:t>
            </a:r>
          </a:p>
          <a:p>
            <a:r>
              <a:rPr lang="en-CA" sz="1100" dirty="0"/>
              <a:t>The “(max-width:390px)” tells the browser to only run the following styles if the screen has a width less than or equal to 390px</a:t>
            </a:r>
          </a:p>
        </p:txBody>
      </p:sp>
      <p:cxnSp>
        <p:nvCxnSpPr>
          <p:cNvPr id="8" name="Straight Arrow Connector 7">
            <a:extLst>
              <a:ext uri="{FF2B5EF4-FFF2-40B4-BE49-F238E27FC236}">
                <a16:creationId xmlns:a16="http://schemas.microsoft.com/office/drawing/2014/main" id="{62F0AC10-7010-4E09-86EE-809162FFBBE8}"/>
              </a:ext>
            </a:extLst>
          </p:cNvPr>
          <p:cNvCxnSpPr/>
          <p:nvPr/>
        </p:nvCxnSpPr>
        <p:spPr>
          <a:xfrm>
            <a:off x="5447576" y="2693358"/>
            <a:ext cx="931480" cy="40417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75CCB863-E449-4E2B-826D-D5DD0C84284B}"/>
              </a:ext>
            </a:extLst>
          </p:cNvPr>
          <p:cNvCxnSpPr/>
          <p:nvPr/>
        </p:nvCxnSpPr>
        <p:spPr>
          <a:xfrm flipH="1">
            <a:off x="7319784" y="2524080"/>
            <a:ext cx="288032" cy="64545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51D75F41-1164-488A-80CF-C9929590BDF2}"/>
              </a:ext>
            </a:extLst>
          </p:cNvPr>
          <p:cNvCxnSpPr>
            <a:stCxn id="7" idx="2"/>
          </p:cNvCxnSpPr>
          <p:nvPr/>
        </p:nvCxnSpPr>
        <p:spPr>
          <a:xfrm flipH="1">
            <a:off x="9408016" y="2665641"/>
            <a:ext cx="426866" cy="4318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3BFEB955-3C03-444E-8BF9-94EDD7311D00}"/>
              </a:ext>
            </a:extLst>
          </p:cNvPr>
          <p:cNvSpPr txBox="1"/>
          <p:nvPr/>
        </p:nvSpPr>
        <p:spPr>
          <a:xfrm>
            <a:off x="5447576" y="5533027"/>
            <a:ext cx="5688632" cy="738664"/>
          </a:xfrm>
          <a:prstGeom prst="rect">
            <a:avLst/>
          </a:prstGeom>
          <a:noFill/>
        </p:spPr>
        <p:txBody>
          <a:bodyPr wrap="square" rtlCol="0">
            <a:spAutoFit/>
          </a:bodyPr>
          <a:lstStyle/>
          <a:p>
            <a:r>
              <a:rPr lang="en-CA" sz="1400" dirty="0"/>
              <a:t>In plain English this media query says – only run these styles if the output of the device is a screen and that screen’s width is less than or equal to 390px wide</a:t>
            </a:r>
          </a:p>
        </p:txBody>
      </p:sp>
      <p:sp>
        <p:nvSpPr>
          <p:cNvPr id="12" name="TextBox 11">
            <a:extLst>
              <a:ext uri="{FF2B5EF4-FFF2-40B4-BE49-F238E27FC236}">
                <a16:creationId xmlns:a16="http://schemas.microsoft.com/office/drawing/2014/main" id="{083C04DA-ACA4-4502-ACC0-AAC58D3DFEBF}"/>
              </a:ext>
            </a:extLst>
          </p:cNvPr>
          <p:cNvSpPr txBox="1"/>
          <p:nvPr/>
        </p:nvSpPr>
        <p:spPr>
          <a:xfrm>
            <a:off x="8781070" y="4504372"/>
            <a:ext cx="1944216" cy="430887"/>
          </a:xfrm>
          <a:prstGeom prst="rect">
            <a:avLst/>
          </a:prstGeom>
          <a:noFill/>
        </p:spPr>
        <p:txBody>
          <a:bodyPr wrap="square" rtlCol="0">
            <a:spAutoFit/>
          </a:bodyPr>
          <a:lstStyle/>
          <a:p>
            <a:r>
              <a:rPr lang="en-CA" sz="1100" dirty="0"/>
              <a:t>These styles will only run if the media query returns true</a:t>
            </a:r>
          </a:p>
        </p:txBody>
      </p:sp>
    </p:spTree>
    <p:extLst>
      <p:ext uri="{BB962C8B-B14F-4D97-AF65-F5344CB8AC3E}">
        <p14:creationId xmlns:p14="http://schemas.microsoft.com/office/powerpoint/2010/main" val="1781954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B75-2DB3-4395-97F7-87C2906C57FE}"/>
              </a:ext>
            </a:extLst>
          </p:cNvPr>
          <p:cNvSpPr>
            <a:spLocks noGrp="1"/>
          </p:cNvSpPr>
          <p:nvPr>
            <p:ph type="title"/>
          </p:nvPr>
        </p:nvSpPr>
        <p:spPr/>
        <p:txBody>
          <a:bodyPr/>
          <a:lstStyle/>
          <a:p>
            <a:r>
              <a:rPr lang="en-CA" dirty="0"/>
              <a:t>Media Queries</a:t>
            </a:r>
          </a:p>
        </p:txBody>
      </p:sp>
      <p:sp>
        <p:nvSpPr>
          <p:cNvPr id="3" name="Content Placeholder 2">
            <a:extLst>
              <a:ext uri="{FF2B5EF4-FFF2-40B4-BE49-F238E27FC236}">
                <a16:creationId xmlns:a16="http://schemas.microsoft.com/office/drawing/2014/main" id="{53173B73-1E50-496C-86CA-2ABD19DE48FF}"/>
              </a:ext>
            </a:extLst>
          </p:cNvPr>
          <p:cNvSpPr>
            <a:spLocks noGrp="1"/>
          </p:cNvSpPr>
          <p:nvPr>
            <p:ph idx="1"/>
          </p:nvPr>
        </p:nvSpPr>
        <p:spPr>
          <a:xfrm>
            <a:off x="838200" y="1825625"/>
            <a:ext cx="10515600" cy="1031875"/>
          </a:xfrm>
        </p:spPr>
        <p:txBody>
          <a:bodyPr/>
          <a:lstStyle/>
          <a:p>
            <a:r>
              <a:rPr lang="en-CA" dirty="0"/>
              <a:t>You can set multiple parameters to determine if a media query should run or not</a:t>
            </a:r>
          </a:p>
        </p:txBody>
      </p:sp>
      <p:sp>
        <p:nvSpPr>
          <p:cNvPr id="4" name="TextBox 3">
            <a:extLst>
              <a:ext uri="{FF2B5EF4-FFF2-40B4-BE49-F238E27FC236}">
                <a16:creationId xmlns:a16="http://schemas.microsoft.com/office/drawing/2014/main" id="{6FE31893-2921-43A5-89DF-E35A260D0A6F}"/>
              </a:ext>
            </a:extLst>
          </p:cNvPr>
          <p:cNvSpPr txBox="1"/>
          <p:nvPr/>
        </p:nvSpPr>
        <p:spPr>
          <a:xfrm>
            <a:off x="1848528" y="3409992"/>
            <a:ext cx="1601899" cy="430887"/>
          </a:xfrm>
          <a:prstGeom prst="rect">
            <a:avLst/>
          </a:prstGeom>
          <a:noFill/>
        </p:spPr>
        <p:txBody>
          <a:bodyPr wrap="square" rtlCol="0">
            <a:spAutoFit/>
          </a:bodyPr>
          <a:lstStyle/>
          <a:p>
            <a:r>
              <a:rPr lang="en-CA" sz="1100" dirty="0"/>
              <a:t>Is the device a screen? (yes/no)</a:t>
            </a:r>
          </a:p>
        </p:txBody>
      </p:sp>
      <p:sp>
        <p:nvSpPr>
          <p:cNvPr id="5" name="TextBox 4">
            <a:extLst>
              <a:ext uri="{FF2B5EF4-FFF2-40B4-BE49-F238E27FC236}">
                <a16:creationId xmlns:a16="http://schemas.microsoft.com/office/drawing/2014/main" id="{6CB8ED38-1FAD-4645-B549-BBE1BCEA47B4}"/>
              </a:ext>
            </a:extLst>
          </p:cNvPr>
          <p:cNvSpPr txBox="1"/>
          <p:nvPr/>
        </p:nvSpPr>
        <p:spPr>
          <a:xfrm>
            <a:off x="3851674" y="3224880"/>
            <a:ext cx="1483731" cy="769441"/>
          </a:xfrm>
          <a:prstGeom prst="rect">
            <a:avLst/>
          </a:prstGeom>
          <a:noFill/>
        </p:spPr>
        <p:txBody>
          <a:bodyPr wrap="square" rtlCol="0">
            <a:spAutoFit/>
          </a:bodyPr>
          <a:lstStyle/>
          <a:p>
            <a:r>
              <a:rPr lang="en-CA" sz="1100" dirty="0"/>
              <a:t>Does the screen have a width greater than 390px?</a:t>
            </a:r>
          </a:p>
          <a:p>
            <a:r>
              <a:rPr lang="en-CA" sz="1100" dirty="0"/>
              <a:t>(yes/no)</a:t>
            </a:r>
          </a:p>
        </p:txBody>
      </p:sp>
      <p:sp>
        <p:nvSpPr>
          <p:cNvPr id="6" name="TextBox 5">
            <a:extLst>
              <a:ext uri="{FF2B5EF4-FFF2-40B4-BE49-F238E27FC236}">
                <a16:creationId xmlns:a16="http://schemas.microsoft.com/office/drawing/2014/main" id="{FE95DA9B-07BD-44F7-B0BA-7C526DC23FEB}"/>
              </a:ext>
            </a:extLst>
          </p:cNvPr>
          <p:cNvSpPr txBox="1"/>
          <p:nvPr/>
        </p:nvSpPr>
        <p:spPr>
          <a:xfrm>
            <a:off x="6021791" y="3268482"/>
            <a:ext cx="1584176" cy="769441"/>
          </a:xfrm>
          <a:prstGeom prst="rect">
            <a:avLst/>
          </a:prstGeom>
          <a:noFill/>
        </p:spPr>
        <p:txBody>
          <a:bodyPr wrap="square" rtlCol="0">
            <a:spAutoFit/>
          </a:bodyPr>
          <a:lstStyle/>
          <a:p>
            <a:r>
              <a:rPr lang="en-CA" sz="1100" dirty="0"/>
              <a:t>Does the screen have a width that is less than 768px?</a:t>
            </a:r>
          </a:p>
          <a:p>
            <a:r>
              <a:rPr lang="en-CA" sz="1100" dirty="0"/>
              <a:t>(yes/no)</a:t>
            </a:r>
          </a:p>
        </p:txBody>
      </p:sp>
      <p:sp>
        <p:nvSpPr>
          <p:cNvPr id="8" name="TextBox 7">
            <a:extLst>
              <a:ext uri="{FF2B5EF4-FFF2-40B4-BE49-F238E27FC236}">
                <a16:creationId xmlns:a16="http://schemas.microsoft.com/office/drawing/2014/main" id="{9D74FBEC-A76A-4541-BDC4-EA9584FD93A8}"/>
              </a:ext>
            </a:extLst>
          </p:cNvPr>
          <p:cNvSpPr txBox="1"/>
          <p:nvPr/>
        </p:nvSpPr>
        <p:spPr>
          <a:xfrm>
            <a:off x="2008981" y="4409726"/>
            <a:ext cx="7366119" cy="1815882"/>
          </a:xfrm>
          <a:prstGeom prst="rect">
            <a:avLst/>
          </a:prstGeom>
          <a:noFill/>
        </p:spPr>
        <p:txBody>
          <a:bodyPr wrap="none" rtlCol="0">
            <a:spAutoFit/>
          </a:bodyPr>
          <a:lstStyle/>
          <a:p>
            <a:r>
              <a:rPr lang="en-CA" sz="1600" dirty="0">
                <a:solidFill>
                  <a:srgbClr val="800000"/>
                </a:solidFill>
                <a:latin typeface="Consolas" panose="020B0609020204030204" pitchFamily="49" charset="0"/>
                <a:cs typeface="Consolas" panose="020B0609020204030204" pitchFamily="49" charset="0"/>
              </a:rPr>
              <a:t>@media only screen and (min-width:390px) and (max-width:768px) </a:t>
            </a:r>
            <a:r>
              <a:rPr lang="en-CA" sz="1600" dirty="0">
                <a:latin typeface="Consolas" panose="020B0609020204030204" pitchFamily="49" charset="0"/>
                <a:cs typeface="Consolas" panose="020B0609020204030204" pitchFamily="49" charset="0"/>
              </a:rPr>
              <a:t>{</a:t>
            </a:r>
          </a:p>
          <a:p>
            <a:r>
              <a:rPr lang="en-CA" sz="1600" dirty="0">
                <a:latin typeface="Consolas" panose="020B0609020204030204" pitchFamily="49" charset="0"/>
                <a:cs typeface="Consolas" panose="020B0609020204030204" pitchFamily="49" charset="0"/>
              </a:rPr>
              <a:t>    </a:t>
            </a:r>
          </a:p>
          <a:p>
            <a:r>
              <a:rPr lang="en-CA" sz="1600" dirty="0">
                <a:latin typeface="Consolas" panose="020B0609020204030204" pitchFamily="49" charset="0"/>
                <a:cs typeface="Consolas" panose="020B0609020204030204" pitchFamily="49" charset="0"/>
              </a:rPr>
              <a:t>       </a:t>
            </a:r>
            <a:r>
              <a:rPr lang="en-CA" sz="1600" dirty="0">
                <a:solidFill>
                  <a:srgbClr val="E709D7"/>
                </a:solidFill>
                <a:latin typeface="Consolas" panose="020B0609020204030204" pitchFamily="49" charset="0"/>
                <a:cs typeface="Consolas" panose="020B0609020204030204" pitchFamily="49" charset="0"/>
              </a:rPr>
              <a:t>.highlight {</a:t>
            </a:r>
          </a:p>
          <a:p>
            <a:r>
              <a:rPr lang="en-CA" sz="1600" dirty="0">
                <a:latin typeface="Consolas" panose="020B0609020204030204" pitchFamily="49" charset="0"/>
                <a:cs typeface="Consolas" panose="020B0609020204030204" pitchFamily="49" charset="0"/>
              </a:rPr>
              <a:t>	  </a:t>
            </a:r>
            <a:r>
              <a:rPr lang="en-CA" sz="1600" dirty="0">
                <a:solidFill>
                  <a:srgbClr val="003399"/>
                </a:solidFill>
                <a:latin typeface="Consolas" panose="020B0609020204030204" pitchFamily="49" charset="0"/>
                <a:cs typeface="Consolas" panose="020B0609020204030204" pitchFamily="49" charset="0"/>
              </a:rPr>
              <a:t>background-color</a:t>
            </a:r>
            <a:r>
              <a:rPr lang="en-CA" sz="1600" dirty="0">
                <a:solidFill>
                  <a:srgbClr val="E709D7"/>
                </a:solidFill>
                <a:latin typeface="Consolas" panose="020B0609020204030204" pitchFamily="49" charset="0"/>
                <a:cs typeface="Consolas" panose="020B0609020204030204" pitchFamily="49" charset="0"/>
              </a:rPr>
              <a:t>:</a:t>
            </a:r>
            <a:r>
              <a:rPr lang="en-CA" sz="1600" dirty="0">
                <a:latin typeface="Consolas" panose="020B0609020204030204" pitchFamily="49" charset="0"/>
                <a:cs typeface="Consolas" panose="020B0609020204030204" pitchFamily="49" charset="0"/>
              </a:rPr>
              <a:t> </a:t>
            </a:r>
            <a:r>
              <a:rPr lang="en-CA" sz="1600" dirty="0">
                <a:solidFill>
                  <a:srgbClr val="0066FF"/>
                </a:solidFill>
                <a:latin typeface="Consolas" panose="020B0609020204030204" pitchFamily="49" charset="0"/>
                <a:cs typeface="Consolas" panose="020B0609020204030204" pitchFamily="49" charset="0"/>
              </a:rPr>
              <a:t>#FF99FF</a:t>
            </a:r>
            <a:r>
              <a:rPr lang="en-CA" sz="1600" dirty="0">
                <a:solidFill>
                  <a:srgbClr val="E709D7"/>
                </a:solidFill>
                <a:latin typeface="Consolas" panose="020B0609020204030204" pitchFamily="49" charset="0"/>
                <a:cs typeface="Consolas" panose="020B0609020204030204" pitchFamily="49" charset="0"/>
              </a:rPr>
              <a:t>;</a:t>
            </a:r>
            <a:r>
              <a:rPr lang="en-CA" sz="1600" dirty="0">
                <a:latin typeface="Consolas" panose="020B0609020204030204" pitchFamily="49" charset="0"/>
                <a:cs typeface="Consolas" panose="020B0609020204030204" pitchFamily="49" charset="0"/>
              </a:rPr>
              <a:t>	</a:t>
            </a:r>
          </a:p>
          <a:p>
            <a:r>
              <a:rPr lang="en-CA" sz="1600" dirty="0">
                <a:latin typeface="Consolas" panose="020B0609020204030204" pitchFamily="49" charset="0"/>
                <a:cs typeface="Consolas" panose="020B0609020204030204" pitchFamily="49" charset="0"/>
              </a:rPr>
              <a:t>       </a:t>
            </a:r>
            <a:r>
              <a:rPr lang="en-CA" sz="1600" dirty="0">
                <a:solidFill>
                  <a:srgbClr val="E709D7"/>
                </a:solidFill>
                <a:latin typeface="Consolas" panose="020B0609020204030204" pitchFamily="49" charset="0"/>
                <a:cs typeface="Consolas" panose="020B0609020204030204" pitchFamily="49" charset="0"/>
              </a:rPr>
              <a:t>}</a:t>
            </a:r>
          </a:p>
          <a:p>
            <a:r>
              <a:rPr lang="en-CA" sz="1600" dirty="0">
                <a:latin typeface="Consolas" panose="020B0609020204030204" pitchFamily="49" charset="0"/>
                <a:cs typeface="Consolas" panose="020B0609020204030204" pitchFamily="49" charset="0"/>
              </a:rPr>
              <a:t>	</a:t>
            </a:r>
          </a:p>
          <a:p>
            <a:r>
              <a:rPr lang="en-CA" sz="1600" dirty="0">
                <a:solidFill>
                  <a:srgbClr val="800000"/>
                </a:solidFill>
                <a:latin typeface="Consolas" panose="020B0609020204030204" pitchFamily="49" charset="0"/>
                <a:cs typeface="Consolas" panose="020B0609020204030204" pitchFamily="49" charset="0"/>
              </a:rPr>
              <a:t>}</a:t>
            </a:r>
          </a:p>
        </p:txBody>
      </p:sp>
      <p:sp>
        <p:nvSpPr>
          <p:cNvPr id="9" name="Right Arrow 22">
            <a:extLst>
              <a:ext uri="{FF2B5EF4-FFF2-40B4-BE49-F238E27FC236}">
                <a16:creationId xmlns:a16="http://schemas.microsoft.com/office/drawing/2014/main" id="{9D68481B-2C6A-47CC-8277-D0D98DA9CC80}"/>
              </a:ext>
            </a:extLst>
          </p:cNvPr>
          <p:cNvSpPr/>
          <p:nvPr/>
        </p:nvSpPr>
        <p:spPr>
          <a:xfrm>
            <a:off x="7738156" y="3459718"/>
            <a:ext cx="360040" cy="3398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9AA165C8-7946-4A09-9AEE-8273B89BCC4F}"/>
              </a:ext>
            </a:extLst>
          </p:cNvPr>
          <p:cNvSpPr txBox="1"/>
          <p:nvPr/>
        </p:nvSpPr>
        <p:spPr>
          <a:xfrm>
            <a:off x="8338110" y="3102475"/>
            <a:ext cx="1360517" cy="1107996"/>
          </a:xfrm>
          <a:prstGeom prst="rect">
            <a:avLst/>
          </a:prstGeom>
          <a:noFill/>
        </p:spPr>
        <p:txBody>
          <a:bodyPr wrap="square" rtlCol="0">
            <a:spAutoFit/>
          </a:bodyPr>
          <a:lstStyle/>
          <a:p>
            <a:r>
              <a:rPr lang="en-CA" sz="1100" dirty="0"/>
              <a:t>If the three previous questions all equal true than run the styles inside the media query</a:t>
            </a:r>
          </a:p>
        </p:txBody>
      </p:sp>
      <p:sp>
        <p:nvSpPr>
          <p:cNvPr id="11" name="Right Arrow 26">
            <a:extLst>
              <a:ext uri="{FF2B5EF4-FFF2-40B4-BE49-F238E27FC236}">
                <a16:creationId xmlns:a16="http://schemas.microsoft.com/office/drawing/2014/main" id="{37697287-37D8-4E80-B04B-AD65365F506A}"/>
              </a:ext>
            </a:extLst>
          </p:cNvPr>
          <p:cNvSpPr/>
          <p:nvPr/>
        </p:nvSpPr>
        <p:spPr>
          <a:xfrm>
            <a:off x="5415637" y="3483298"/>
            <a:ext cx="360040" cy="3398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ight Arrow 33">
            <a:extLst>
              <a:ext uri="{FF2B5EF4-FFF2-40B4-BE49-F238E27FC236}">
                <a16:creationId xmlns:a16="http://schemas.microsoft.com/office/drawing/2014/main" id="{9A13542F-4EF0-49CD-814A-39CB874DA920}"/>
              </a:ext>
            </a:extLst>
          </p:cNvPr>
          <p:cNvSpPr/>
          <p:nvPr/>
        </p:nvSpPr>
        <p:spPr>
          <a:xfrm>
            <a:off x="3432918" y="3461102"/>
            <a:ext cx="360040" cy="3398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9679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B250-2BE8-4136-8F58-6CC1FCC0E7A9}"/>
              </a:ext>
            </a:extLst>
          </p:cNvPr>
          <p:cNvSpPr>
            <a:spLocks noGrp="1"/>
          </p:cNvSpPr>
          <p:nvPr>
            <p:ph type="title"/>
          </p:nvPr>
        </p:nvSpPr>
        <p:spPr/>
        <p:txBody>
          <a:bodyPr/>
          <a:lstStyle/>
          <a:p>
            <a:r>
              <a:rPr lang="en-CA" dirty="0"/>
              <a:t>Media Queries</a:t>
            </a:r>
          </a:p>
        </p:txBody>
      </p:sp>
      <p:sp>
        <p:nvSpPr>
          <p:cNvPr id="3" name="Content Placeholder 2">
            <a:extLst>
              <a:ext uri="{FF2B5EF4-FFF2-40B4-BE49-F238E27FC236}">
                <a16:creationId xmlns:a16="http://schemas.microsoft.com/office/drawing/2014/main" id="{EE97F607-E5D6-4F7D-9D63-A5168ED08B26}"/>
              </a:ext>
            </a:extLst>
          </p:cNvPr>
          <p:cNvSpPr>
            <a:spLocks noGrp="1"/>
          </p:cNvSpPr>
          <p:nvPr>
            <p:ph idx="1"/>
          </p:nvPr>
        </p:nvSpPr>
        <p:spPr>
          <a:xfrm>
            <a:off x="838200" y="1825625"/>
            <a:ext cx="10515600" cy="2072005"/>
          </a:xfrm>
        </p:spPr>
        <p:txBody>
          <a:bodyPr/>
          <a:lstStyle/>
          <a:p>
            <a:r>
              <a:rPr lang="en-CA" dirty="0"/>
              <a:t>Less common but still good to know you can have a logical "or" in your media queries by comma separating them.</a:t>
            </a:r>
          </a:p>
          <a:p>
            <a:r>
              <a:rPr lang="en-CA" dirty="0"/>
              <a:t>The media query below will run if either the screen has a width up to 960px wide or the screen has a height that is smaller than 600px</a:t>
            </a:r>
          </a:p>
          <a:p>
            <a:endParaRPr lang="en-CA" dirty="0"/>
          </a:p>
        </p:txBody>
      </p:sp>
      <p:sp>
        <p:nvSpPr>
          <p:cNvPr id="4" name="TextBox 3">
            <a:extLst>
              <a:ext uri="{FF2B5EF4-FFF2-40B4-BE49-F238E27FC236}">
                <a16:creationId xmlns:a16="http://schemas.microsoft.com/office/drawing/2014/main" id="{52A06B5E-1A10-456A-899B-0D208C2A961F}"/>
              </a:ext>
            </a:extLst>
          </p:cNvPr>
          <p:cNvSpPr txBox="1"/>
          <p:nvPr/>
        </p:nvSpPr>
        <p:spPr>
          <a:xfrm>
            <a:off x="1698444" y="4195956"/>
            <a:ext cx="8376011" cy="1815882"/>
          </a:xfrm>
          <a:prstGeom prst="rect">
            <a:avLst/>
          </a:prstGeom>
          <a:noFill/>
          <a:ln>
            <a:solidFill>
              <a:schemeClr val="tx1"/>
            </a:solidFill>
          </a:ln>
        </p:spPr>
        <p:txBody>
          <a:bodyPr wrap="none" rtlCol="0">
            <a:spAutoFit/>
          </a:bodyPr>
          <a:lstStyle/>
          <a:p>
            <a:r>
              <a:rPr lang="en-CA" sz="1600" dirty="0">
                <a:solidFill>
                  <a:srgbClr val="800000"/>
                </a:solidFill>
                <a:latin typeface="Consolas" panose="020B0609020204030204" pitchFamily="49" charset="0"/>
                <a:cs typeface="Consolas" panose="020B0609020204030204" pitchFamily="49" charset="0"/>
              </a:rPr>
              <a:t>@media only screen and (max-width:960px), screen and (max-height:600px) </a:t>
            </a:r>
            <a:r>
              <a:rPr lang="en-CA" sz="1600" dirty="0">
                <a:latin typeface="Consolas" panose="020B0609020204030204" pitchFamily="49" charset="0"/>
                <a:cs typeface="Consolas" panose="020B0609020204030204" pitchFamily="49" charset="0"/>
              </a:rPr>
              <a:t>{</a:t>
            </a:r>
          </a:p>
          <a:p>
            <a:r>
              <a:rPr lang="en-CA" sz="1600" dirty="0">
                <a:latin typeface="Consolas" panose="020B0609020204030204" pitchFamily="49" charset="0"/>
                <a:cs typeface="Consolas" panose="020B0609020204030204" pitchFamily="49" charset="0"/>
              </a:rPr>
              <a:t>    </a:t>
            </a:r>
          </a:p>
          <a:p>
            <a:r>
              <a:rPr lang="en-CA" sz="1600" dirty="0">
                <a:latin typeface="Consolas" panose="020B0609020204030204" pitchFamily="49" charset="0"/>
                <a:cs typeface="Consolas" panose="020B0609020204030204" pitchFamily="49" charset="0"/>
              </a:rPr>
              <a:t>       </a:t>
            </a:r>
            <a:r>
              <a:rPr lang="en-CA" sz="1600" dirty="0">
                <a:solidFill>
                  <a:srgbClr val="E709D7"/>
                </a:solidFill>
                <a:latin typeface="Consolas" panose="020B0609020204030204" pitchFamily="49" charset="0"/>
                <a:cs typeface="Consolas" panose="020B0609020204030204" pitchFamily="49" charset="0"/>
              </a:rPr>
              <a:t>.highlight {</a:t>
            </a:r>
          </a:p>
          <a:p>
            <a:r>
              <a:rPr lang="en-CA" sz="1600" dirty="0">
                <a:latin typeface="Consolas" panose="020B0609020204030204" pitchFamily="49" charset="0"/>
                <a:cs typeface="Consolas" panose="020B0609020204030204" pitchFamily="49" charset="0"/>
              </a:rPr>
              <a:t>	  </a:t>
            </a:r>
            <a:r>
              <a:rPr lang="en-CA" sz="1600" dirty="0">
                <a:solidFill>
                  <a:srgbClr val="003399"/>
                </a:solidFill>
                <a:latin typeface="Consolas" panose="020B0609020204030204" pitchFamily="49" charset="0"/>
                <a:cs typeface="Consolas" panose="020B0609020204030204" pitchFamily="49" charset="0"/>
              </a:rPr>
              <a:t>background-color</a:t>
            </a:r>
            <a:r>
              <a:rPr lang="en-CA" sz="1600" dirty="0">
                <a:solidFill>
                  <a:srgbClr val="E709D7"/>
                </a:solidFill>
                <a:latin typeface="Consolas" panose="020B0609020204030204" pitchFamily="49" charset="0"/>
                <a:cs typeface="Consolas" panose="020B0609020204030204" pitchFamily="49" charset="0"/>
              </a:rPr>
              <a:t>:</a:t>
            </a:r>
            <a:r>
              <a:rPr lang="en-CA" sz="1600" dirty="0">
                <a:latin typeface="Consolas" panose="020B0609020204030204" pitchFamily="49" charset="0"/>
                <a:cs typeface="Consolas" panose="020B0609020204030204" pitchFamily="49" charset="0"/>
              </a:rPr>
              <a:t> </a:t>
            </a:r>
            <a:r>
              <a:rPr lang="en-CA" sz="1600" dirty="0">
                <a:solidFill>
                  <a:srgbClr val="0066FF"/>
                </a:solidFill>
                <a:latin typeface="Consolas" panose="020B0609020204030204" pitchFamily="49" charset="0"/>
                <a:cs typeface="Consolas" panose="020B0609020204030204" pitchFamily="49" charset="0"/>
              </a:rPr>
              <a:t>#FF99FF</a:t>
            </a:r>
            <a:r>
              <a:rPr lang="en-CA" sz="1600" dirty="0">
                <a:solidFill>
                  <a:srgbClr val="E709D7"/>
                </a:solidFill>
                <a:latin typeface="Consolas" panose="020B0609020204030204" pitchFamily="49" charset="0"/>
                <a:cs typeface="Consolas" panose="020B0609020204030204" pitchFamily="49" charset="0"/>
              </a:rPr>
              <a:t>;</a:t>
            </a:r>
            <a:r>
              <a:rPr lang="en-CA" sz="1600" dirty="0">
                <a:latin typeface="Consolas" panose="020B0609020204030204" pitchFamily="49" charset="0"/>
                <a:cs typeface="Consolas" panose="020B0609020204030204" pitchFamily="49" charset="0"/>
              </a:rPr>
              <a:t>	</a:t>
            </a:r>
          </a:p>
          <a:p>
            <a:r>
              <a:rPr lang="en-CA" sz="1600" dirty="0">
                <a:latin typeface="Consolas" panose="020B0609020204030204" pitchFamily="49" charset="0"/>
                <a:cs typeface="Consolas" panose="020B0609020204030204" pitchFamily="49" charset="0"/>
              </a:rPr>
              <a:t>       </a:t>
            </a:r>
            <a:r>
              <a:rPr lang="en-CA" sz="1600" dirty="0">
                <a:solidFill>
                  <a:srgbClr val="E709D7"/>
                </a:solidFill>
                <a:latin typeface="Consolas" panose="020B0609020204030204" pitchFamily="49" charset="0"/>
                <a:cs typeface="Consolas" panose="020B0609020204030204" pitchFamily="49" charset="0"/>
              </a:rPr>
              <a:t>}</a:t>
            </a:r>
          </a:p>
          <a:p>
            <a:r>
              <a:rPr lang="en-CA" sz="1600" dirty="0">
                <a:latin typeface="Consolas" panose="020B0609020204030204" pitchFamily="49" charset="0"/>
                <a:cs typeface="Consolas" panose="020B0609020204030204" pitchFamily="49" charset="0"/>
              </a:rPr>
              <a:t>	</a:t>
            </a:r>
          </a:p>
          <a:p>
            <a:r>
              <a:rPr lang="en-CA" sz="1600" dirty="0">
                <a:solidFill>
                  <a:srgbClr val="8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821168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65E6-7C52-4A2A-8954-14A9D835C366}"/>
              </a:ext>
            </a:extLst>
          </p:cNvPr>
          <p:cNvSpPr>
            <a:spLocks noGrp="1"/>
          </p:cNvSpPr>
          <p:nvPr>
            <p:ph type="title"/>
          </p:nvPr>
        </p:nvSpPr>
        <p:spPr/>
        <p:txBody>
          <a:bodyPr/>
          <a:lstStyle/>
          <a:p>
            <a:r>
              <a:rPr lang="en-CA" dirty="0"/>
              <a:t>Ems and Media Queries</a:t>
            </a:r>
          </a:p>
        </p:txBody>
      </p:sp>
      <p:sp>
        <p:nvSpPr>
          <p:cNvPr id="3" name="Content Placeholder 2">
            <a:extLst>
              <a:ext uri="{FF2B5EF4-FFF2-40B4-BE49-F238E27FC236}">
                <a16:creationId xmlns:a16="http://schemas.microsoft.com/office/drawing/2014/main" id="{D5AC4B85-618A-4BFA-A73E-452942F18661}"/>
              </a:ext>
            </a:extLst>
          </p:cNvPr>
          <p:cNvSpPr>
            <a:spLocks noGrp="1"/>
          </p:cNvSpPr>
          <p:nvPr>
            <p:ph idx="1"/>
          </p:nvPr>
        </p:nvSpPr>
        <p:spPr/>
        <p:txBody>
          <a:bodyPr>
            <a:normAutofit fontScale="92500" lnSpcReduction="20000"/>
          </a:bodyPr>
          <a:lstStyle/>
          <a:p>
            <a:r>
              <a:rPr lang="en-CA" dirty="0"/>
              <a:t>A common practice these days is to set your media queries with Ems instead of pixels </a:t>
            </a:r>
          </a:p>
          <a:p>
            <a:r>
              <a:rPr lang="en-CA" dirty="0"/>
              <a:t>In regards to media queries an </a:t>
            </a:r>
            <a:r>
              <a:rPr lang="en-CA" dirty="0" err="1"/>
              <a:t>Em</a:t>
            </a:r>
            <a:r>
              <a:rPr lang="en-CA" dirty="0"/>
              <a:t> is equal to the font size of the root element on an HTML page (the HTML element). This is often but not always 16px, so 1em usually equals 16px.</a:t>
            </a:r>
          </a:p>
          <a:p>
            <a:pPr lvl="1"/>
            <a:r>
              <a:rPr lang="en-CA" dirty="0"/>
              <a:t>The user can change this in the browser settings</a:t>
            </a:r>
          </a:p>
          <a:p>
            <a:r>
              <a:rPr lang="en-CA" dirty="0"/>
              <a:t>For modern browsers you can use </a:t>
            </a:r>
            <a:r>
              <a:rPr lang="en-CA" dirty="0" err="1"/>
              <a:t>px</a:t>
            </a:r>
            <a:r>
              <a:rPr lang="en-CA" dirty="0"/>
              <a:t> or ems in your media queries and for most situations either unit will do</a:t>
            </a:r>
          </a:p>
          <a:p>
            <a:r>
              <a:rPr lang="en-CA" dirty="0"/>
              <a:t>For older browsers </a:t>
            </a:r>
            <a:r>
              <a:rPr lang="en-CA" dirty="0" err="1"/>
              <a:t>Em</a:t>
            </a:r>
            <a:r>
              <a:rPr lang="en-CA" dirty="0"/>
              <a:t> units might be more reliable </a:t>
            </a:r>
          </a:p>
          <a:p>
            <a:r>
              <a:rPr lang="en-CA" dirty="0"/>
              <a:t>The debate is ongoing…</a:t>
            </a:r>
          </a:p>
          <a:p>
            <a:r>
              <a:rPr lang="en-CA" dirty="0"/>
              <a:t>Ok, what does Bootstrap do</a:t>
            </a:r>
          </a:p>
          <a:p>
            <a:pPr lvl="1"/>
            <a:r>
              <a:rPr lang="en-CA" dirty="0"/>
              <a:t>They set their media queries in pixels</a:t>
            </a:r>
          </a:p>
        </p:txBody>
      </p:sp>
    </p:spTree>
    <p:extLst>
      <p:ext uri="{BB962C8B-B14F-4D97-AF65-F5344CB8AC3E}">
        <p14:creationId xmlns:p14="http://schemas.microsoft.com/office/powerpoint/2010/main" val="3740001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39E9-4A57-4859-8EE3-3A3FE1E89E9F}"/>
              </a:ext>
            </a:extLst>
          </p:cNvPr>
          <p:cNvSpPr>
            <a:spLocks noGrp="1"/>
          </p:cNvSpPr>
          <p:nvPr>
            <p:ph type="title"/>
          </p:nvPr>
        </p:nvSpPr>
        <p:spPr/>
        <p:txBody>
          <a:bodyPr/>
          <a:lstStyle/>
          <a:p>
            <a:r>
              <a:rPr lang="en-CA" dirty="0"/>
              <a:t>Mobile Layouts</a:t>
            </a:r>
          </a:p>
        </p:txBody>
      </p:sp>
      <p:sp>
        <p:nvSpPr>
          <p:cNvPr id="3" name="Content Placeholder 2">
            <a:extLst>
              <a:ext uri="{FF2B5EF4-FFF2-40B4-BE49-F238E27FC236}">
                <a16:creationId xmlns:a16="http://schemas.microsoft.com/office/drawing/2014/main" id="{434F5C7A-6205-4221-AC54-CCF4E1F112F8}"/>
              </a:ext>
            </a:extLst>
          </p:cNvPr>
          <p:cNvSpPr>
            <a:spLocks noGrp="1"/>
          </p:cNvSpPr>
          <p:nvPr>
            <p:ph idx="1"/>
          </p:nvPr>
        </p:nvSpPr>
        <p:spPr>
          <a:xfrm>
            <a:off x="838200" y="1825624"/>
            <a:ext cx="10515600" cy="4700905"/>
          </a:xfrm>
        </p:spPr>
        <p:txBody>
          <a:bodyPr>
            <a:normAutofit fontScale="92500" lnSpcReduction="20000"/>
          </a:bodyPr>
          <a:lstStyle/>
          <a:p>
            <a:r>
              <a:rPr lang="en-CA" dirty="0"/>
              <a:t>For Responsive web design our layouts need to reflow from large desktop screens down to narrow mobile phones</a:t>
            </a:r>
          </a:p>
          <a:p>
            <a:r>
              <a:rPr lang="en-CA" dirty="0"/>
              <a:t>Fluid layouts work best as they are more flexible across a wider array of device sizes</a:t>
            </a:r>
          </a:p>
          <a:p>
            <a:pPr lvl="1"/>
            <a:r>
              <a:rPr lang="en-CA" dirty="0"/>
              <a:t>A good fluid layout will work for current device sizes and unknown future devices sizes</a:t>
            </a:r>
          </a:p>
          <a:p>
            <a:r>
              <a:rPr lang="en-CA" dirty="0"/>
              <a:t>A fluid layout involves setting widths in percentages</a:t>
            </a:r>
          </a:p>
          <a:p>
            <a:pPr lvl="1"/>
            <a:r>
              <a:rPr lang="en-CA" dirty="0"/>
              <a:t>Remember the default on the web is fluid so no need to set a percentage width on the body. It is responsive by default</a:t>
            </a:r>
          </a:p>
          <a:p>
            <a:pPr lvl="1"/>
            <a:r>
              <a:rPr lang="en-CA" dirty="0"/>
              <a:t>Use a fixed pixel width to set a maximum width on the outer most containing element to prevent a web site or app from become super wide on large desktop screens</a:t>
            </a:r>
          </a:p>
          <a:p>
            <a:pPr lvl="2"/>
            <a:r>
              <a:rPr lang="en-CA" dirty="0"/>
              <a:t>A max-width value of 1200px works well for most designs</a:t>
            </a:r>
          </a:p>
          <a:p>
            <a:pPr lvl="2"/>
            <a:r>
              <a:rPr lang="en-CA" dirty="0"/>
              <a:t>Setting "max-width: 1200px" tells the browser to max out at 1200px but below that value act like a responsive fluid width container</a:t>
            </a:r>
          </a:p>
        </p:txBody>
      </p:sp>
    </p:spTree>
    <p:extLst>
      <p:ext uri="{BB962C8B-B14F-4D97-AF65-F5344CB8AC3E}">
        <p14:creationId xmlns:p14="http://schemas.microsoft.com/office/powerpoint/2010/main" val="3227932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913B-6EDE-4F67-A98A-C7ABA2010F45}"/>
              </a:ext>
            </a:extLst>
          </p:cNvPr>
          <p:cNvSpPr>
            <a:spLocks noGrp="1"/>
          </p:cNvSpPr>
          <p:nvPr>
            <p:ph type="title"/>
          </p:nvPr>
        </p:nvSpPr>
        <p:spPr/>
        <p:txBody>
          <a:bodyPr/>
          <a:lstStyle/>
          <a:p>
            <a:r>
              <a:rPr lang="en-CA" dirty="0"/>
              <a:t>Fluid Layouts</a:t>
            </a:r>
          </a:p>
        </p:txBody>
      </p:sp>
      <p:sp>
        <p:nvSpPr>
          <p:cNvPr id="3" name="Content Placeholder 2">
            <a:extLst>
              <a:ext uri="{FF2B5EF4-FFF2-40B4-BE49-F238E27FC236}">
                <a16:creationId xmlns:a16="http://schemas.microsoft.com/office/drawing/2014/main" id="{EB75C6AF-C663-42CB-A9A5-F13E836AFE6E}"/>
              </a:ext>
            </a:extLst>
          </p:cNvPr>
          <p:cNvSpPr>
            <a:spLocks noGrp="1"/>
          </p:cNvSpPr>
          <p:nvPr>
            <p:ph idx="1"/>
          </p:nvPr>
        </p:nvSpPr>
        <p:spPr>
          <a:xfrm>
            <a:off x="838200" y="1825624"/>
            <a:ext cx="10515600" cy="4758056"/>
          </a:xfrm>
        </p:spPr>
        <p:txBody>
          <a:bodyPr>
            <a:normAutofit fontScale="92500" lnSpcReduction="20000"/>
          </a:bodyPr>
          <a:lstStyle/>
          <a:p>
            <a:r>
              <a:rPr lang="en-CA" dirty="0"/>
              <a:t>For simple layouts you can use basic percentage based layout with a max-width set in pixels on the outer containing element to prevent unwieldy ultra-wide layouts from occurring on large wide displays</a:t>
            </a:r>
          </a:p>
          <a:p>
            <a:r>
              <a:rPr lang="en-CA" dirty="0"/>
              <a:t>For simple layouts you can develop and implement your own percentage based grid system </a:t>
            </a:r>
          </a:p>
          <a:p>
            <a:r>
              <a:rPr lang="en-CA" dirty="0"/>
              <a:t>For more advanced layouts the use of a pre-built CSS grid system can help speed up development at the cost of a slightly weightier CSS file and less flexibility in your design</a:t>
            </a:r>
          </a:p>
          <a:p>
            <a:r>
              <a:rPr lang="en-CA" dirty="0"/>
              <a:t>Some common grid systems include:</a:t>
            </a:r>
          </a:p>
          <a:p>
            <a:pPr lvl="1"/>
            <a:r>
              <a:rPr lang="en-CA" dirty="0"/>
              <a:t>Bootstrap</a:t>
            </a:r>
          </a:p>
          <a:p>
            <a:pPr lvl="1"/>
            <a:r>
              <a:rPr lang="en-CA" dirty="0"/>
              <a:t>Foundation</a:t>
            </a:r>
          </a:p>
          <a:p>
            <a:pPr lvl="1"/>
            <a:r>
              <a:rPr lang="en-CA" dirty="0"/>
              <a:t>Skeleton</a:t>
            </a:r>
          </a:p>
          <a:p>
            <a:pPr lvl="1"/>
            <a:r>
              <a:rPr lang="en-CA" dirty="0"/>
              <a:t>960 </a:t>
            </a:r>
            <a:r>
              <a:rPr lang="en-CA" dirty="0" err="1"/>
              <a:t>gs</a:t>
            </a:r>
            <a:endParaRPr lang="en-CA" dirty="0"/>
          </a:p>
          <a:p>
            <a:pPr lvl="1"/>
            <a:r>
              <a:rPr lang="en-CA" dirty="0"/>
              <a:t>1% CSS grid</a:t>
            </a:r>
          </a:p>
        </p:txBody>
      </p:sp>
    </p:spTree>
    <p:extLst>
      <p:ext uri="{BB962C8B-B14F-4D97-AF65-F5344CB8AC3E}">
        <p14:creationId xmlns:p14="http://schemas.microsoft.com/office/powerpoint/2010/main" val="323931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9325-00F9-407D-912E-CC52E63AF9D1}"/>
              </a:ext>
            </a:extLst>
          </p:cNvPr>
          <p:cNvSpPr>
            <a:spLocks noGrp="1"/>
          </p:cNvSpPr>
          <p:nvPr>
            <p:ph type="title"/>
          </p:nvPr>
        </p:nvSpPr>
        <p:spPr/>
        <p:txBody>
          <a:bodyPr/>
          <a:lstStyle/>
          <a:p>
            <a:r>
              <a:rPr lang="en-CA" dirty="0"/>
              <a:t>Line Lengths </a:t>
            </a:r>
          </a:p>
        </p:txBody>
      </p:sp>
      <p:sp>
        <p:nvSpPr>
          <p:cNvPr id="3" name="Content Placeholder 2">
            <a:extLst>
              <a:ext uri="{FF2B5EF4-FFF2-40B4-BE49-F238E27FC236}">
                <a16:creationId xmlns:a16="http://schemas.microsoft.com/office/drawing/2014/main" id="{8459CE75-58DE-4758-B3DE-011BE0125B89}"/>
              </a:ext>
            </a:extLst>
          </p:cNvPr>
          <p:cNvSpPr>
            <a:spLocks noGrp="1"/>
          </p:cNvSpPr>
          <p:nvPr>
            <p:ph idx="1"/>
          </p:nvPr>
        </p:nvSpPr>
        <p:spPr>
          <a:xfrm>
            <a:off x="723900" y="1690688"/>
            <a:ext cx="6339840" cy="4744402"/>
          </a:xfrm>
        </p:spPr>
        <p:txBody>
          <a:bodyPr>
            <a:normAutofit fontScale="92500" lnSpcReduction="10000"/>
          </a:bodyPr>
          <a:lstStyle/>
          <a:p>
            <a:r>
              <a:rPr lang="en-CA" dirty="0"/>
              <a:t>Don't let line lengths (called measure in print) get too narrow or too wide for long passages of text</a:t>
            </a:r>
          </a:p>
          <a:p>
            <a:r>
              <a:rPr lang="en-CA" dirty="0"/>
              <a:t>A good rule of thumb for paragraphs in web design is between 40 and 80 characters per line or…</a:t>
            </a:r>
          </a:p>
          <a:p>
            <a:r>
              <a:rPr lang="en-CA" dirty="0"/>
              <a:t>…using a 1rem or 16px font-size your paragraph container should range in size from 1000px to 320px</a:t>
            </a:r>
          </a:p>
          <a:p>
            <a:r>
              <a:rPr lang="en-CA" dirty="0"/>
              <a:t>To keep your content fluid set a max-width property on the parent element instead of a fixed width property</a:t>
            </a:r>
          </a:p>
        </p:txBody>
      </p:sp>
    </p:spTree>
    <p:extLst>
      <p:ext uri="{BB962C8B-B14F-4D97-AF65-F5344CB8AC3E}">
        <p14:creationId xmlns:p14="http://schemas.microsoft.com/office/powerpoint/2010/main" val="25978407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C016-5026-4841-8860-FF56341C6B0D}"/>
              </a:ext>
            </a:extLst>
          </p:cNvPr>
          <p:cNvSpPr>
            <a:spLocks noGrp="1"/>
          </p:cNvSpPr>
          <p:nvPr>
            <p:ph type="title"/>
          </p:nvPr>
        </p:nvSpPr>
        <p:spPr/>
        <p:txBody>
          <a:bodyPr/>
          <a:lstStyle/>
          <a:p>
            <a:r>
              <a:rPr lang="en-CA" dirty="0"/>
              <a:t>Pre-Built CSS Grid Systems</a:t>
            </a:r>
          </a:p>
        </p:txBody>
      </p:sp>
      <p:sp>
        <p:nvSpPr>
          <p:cNvPr id="3" name="Content Placeholder 2">
            <a:extLst>
              <a:ext uri="{FF2B5EF4-FFF2-40B4-BE49-F238E27FC236}">
                <a16:creationId xmlns:a16="http://schemas.microsoft.com/office/drawing/2014/main" id="{E0C60387-0F59-4C97-A711-7526E2BFFD1A}"/>
              </a:ext>
            </a:extLst>
          </p:cNvPr>
          <p:cNvSpPr>
            <a:spLocks noGrp="1"/>
          </p:cNvSpPr>
          <p:nvPr>
            <p:ph idx="1"/>
          </p:nvPr>
        </p:nvSpPr>
        <p:spPr/>
        <p:txBody>
          <a:bodyPr/>
          <a:lstStyle/>
          <a:p>
            <a:r>
              <a:rPr lang="en-CA" dirty="0"/>
              <a:t>Pros</a:t>
            </a:r>
          </a:p>
          <a:p>
            <a:pPr lvl="1"/>
            <a:r>
              <a:rPr lang="en-CA" dirty="0"/>
              <a:t>Quick to implement</a:t>
            </a:r>
          </a:p>
          <a:p>
            <a:pPr lvl="2"/>
            <a:r>
              <a:rPr lang="en-CA" dirty="0"/>
              <a:t>Just add the CSS</a:t>
            </a:r>
          </a:p>
          <a:p>
            <a:pPr lvl="2"/>
            <a:r>
              <a:rPr lang="en-CA" dirty="0"/>
              <a:t>Add classes to your HTML and go</a:t>
            </a:r>
          </a:p>
          <a:p>
            <a:r>
              <a:rPr lang="en-CA" dirty="0"/>
              <a:t>Cons</a:t>
            </a:r>
          </a:p>
          <a:p>
            <a:pPr lvl="1"/>
            <a:r>
              <a:rPr lang="en-CA" dirty="0"/>
              <a:t>Some Extra CSS code that is never used on a design</a:t>
            </a:r>
          </a:p>
          <a:p>
            <a:pPr lvl="1"/>
            <a:r>
              <a:rPr lang="en-CA" dirty="0"/>
              <a:t>less flexibility with breakpoints and design</a:t>
            </a:r>
          </a:p>
          <a:p>
            <a:pPr lvl="2"/>
            <a:r>
              <a:rPr lang="en-CA" dirty="0"/>
              <a:t>You can usually set it to break once at a certain width and go from a multi-column to a single column but you can not go from a 4 column down to a 2 column easily without digging into the CSS and changing class widths or adding extra HTML markup</a:t>
            </a:r>
          </a:p>
        </p:txBody>
      </p:sp>
    </p:spTree>
    <p:extLst>
      <p:ext uri="{BB962C8B-B14F-4D97-AF65-F5344CB8AC3E}">
        <p14:creationId xmlns:p14="http://schemas.microsoft.com/office/powerpoint/2010/main" val="288885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2414</TotalTime>
  <Words>5320</Words>
  <Application>Microsoft Office PowerPoint</Application>
  <PresentationFormat>Widescreen</PresentationFormat>
  <Paragraphs>531</Paragraphs>
  <Slides>90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Century Gothic</vt:lpstr>
      <vt:lpstr>Consolas</vt:lpstr>
      <vt:lpstr>Office Theme</vt:lpstr>
      <vt:lpstr>COMP 1950 </vt:lpstr>
      <vt:lpstr>Day 02</vt:lpstr>
      <vt:lpstr>Agenda</vt:lpstr>
      <vt:lpstr>Typography for the Web</vt:lpstr>
      <vt:lpstr>Terminology</vt:lpstr>
      <vt:lpstr>General Typography Guidelines for the Web</vt:lpstr>
      <vt:lpstr>Choose One or Two Fonts for your Site</vt:lpstr>
      <vt:lpstr>Use Decorative Typefaces for Headings Only</vt:lpstr>
      <vt:lpstr>Line Lengths </vt:lpstr>
      <vt:lpstr>Line Lengths</vt:lpstr>
      <vt:lpstr>Line Lengths</vt:lpstr>
      <vt:lpstr>Line Lengths</vt:lpstr>
      <vt:lpstr>Type Size</vt:lpstr>
      <vt:lpstr>Type Size</vt:lpstr>
      <vt:lpstr>Type Alignment</vt:lpstr>
      <vt:lpstr>Contrast</vt:lpstr>
      <vt:lpstr>Contrast</vt:lpstr>
      <vt:lpstr>Type on top of Complex Imagery</vt:lpstr>
      <vt:lpstr>Line Height</vt:lpstr>
      <vt:lpstr>Line Height</vt:lpstr>
      <vt:lpstr>Let your Content Breath</vt:lpstr>
      <vt:lpstr>Content Spacing</vt:lpstr>
      <vt:lpstr>Content Spacing</vt:lpstr>
      <vt:lpstr>Use CSS to Set Capitalization</vt:lpstr>
      <vt:lpstr>CSS Text Transform</vt:lpstr>
      <vt:lpstr>CSS Text Transform</vt:lpstr>
      <vt:lpstr>Custom Typefaces on the Web</vt:lpstr>
      <vt:lpstr>Fonts and Copyright </vt:lpstr>
      <vt:lpstr>Using @font-face</vt:lpstr>
      <vt:lpstr>Using @font-face</vt:lpstr>
      <vt:lpstr>A Quick Note on Font File Types</vt:lpstr>
      <vt:lpstr>Web Font File Formats</vt:lpstr>
      <vt:lpstr>@font-face Format Order</vt:lpstr>
      <vt:lpstr>@font-face – Modern Browser Support Syntax</vt:lpstr>
      <vt:lpstr>@font-face – Deep Browser Support Syntax</vt:lpstr>
      <vt:lpstr>Free Fonts</vt:lpstr>
      <vt:lpstr>Font Hosting Services</vt:lpstr>
      <vt:lpstr>Paid Web Font Hosting Services</vt:lpstr>
      <vt:lpstr>Free Web Font Hosting Services</vt:lpstr>
      <vt:lpstr>Responsive Web Design</vt:lpstr>
      <vt:lpstr>What is the Mobile Web</vt:lpstr>
      <vt:lpstr>History of the Mobile Web</vt:lpstr>
      <vt:lpstr>Before iPhone</vt:lpstr>
      <vt:lpstr>Why go Mobile</vt:lpstr>
      <vt:lpstr>Global Smartphone Market Share </vt:lpstr>
      <vt:lpstr>Class Poll - Smartphones</vt:lpstr>
      <vt:lpstr>Responsive Web Design – Design Inspiration</vt:lpstr>
      <vt:lpstr>Responsive Web Design Tools</vt:lpstr>
      <vt:lpstr>Browser Tools - Chrome</vt:lpstr>
      <vt:lpstr>Browser Tools - Chrome</vt:lpstr>
      <vt:lpstr>Browser Tools - Firefox</vt:lpstr>
      <vt:lpstr>Browserstack</vt:lpstr>
      <vt:lpstr>Browsersync</vt:lpstr>
      <vt:lpstr>Browsersync - Install</vt:lpstr>
      <vt:lpstr>Browsersync – Install - Mac</vt:lpstr>
      <vt:lpstr>Responsive Design Tools - Mac</vt:lpstr>
      <vt:lpstr>iOS Simulator</vt:lpstr>
      <vt:lpstr>Plug an iPhone/iPad into your Mac for Testing</vt:lpstr>
      <vt:lpstr>Coding Mobile Web Sites</vt:lpstr>
      <vt:lpstr>Coding Mobile Web Sites</vt:lpstr>
      <vt:lpstr>PowerPoint Presentation</vt:lpstr>
      <vt:lpstr>PowerPoint Presentation</vt:lpstr>
      <vt:lpstr>Components of a Responsive Web Site or App</vt:lpstr>
      <vt:lpstr>Setting Up Your Viewport for Mobile Browsers</vt:lpstr>
      <vt:lpstr>First, A little bit on the humble pixel</vt:lpstr>
      <vt:lpstr>CSS Pixels vs Device Pixels</vt:lpstr>
      <vt:lpstr>CSS Pixels vs Device Pixels</vt:lpstr>
      <vt:lpstr>CSS Pixels vs Device Pixels, Who cares?</vt:lpstr>
      <vt:lpstr>Viewports 101</vt:lpstr>
      <vt:lpstr>Viewports on Mobile Browsers</vt:lpstr>
      <vt:lpstr>The Layout Viewport</vt:lpstr>
      <vt:lpstr>The Visual Viewport</vt:lpstr>
      <vt:lpstr>The Ideal Viewport</vt:lpstr>
      <vt:lpstr>The Viewport Meta Tag</vt:lpstr>
      <vt:lpstr>The Viewport Meta Tag</vt:lpstr>
      <vt:lpstr>Viewport Meta Tag</vt:lpstr>
      <vt:lpstr>Viewport Meta Tag</vt:lpstr>
      <vt:lpstr>The Ideal Viewport Meta Tag</vt:lpstr>
      <vt:lpstr>Viewport Meta Tag</vt:lpstr>
      <vt:lpstr>Media Queries</vt:lpstr>
      <vt:lpstr>Media Queries</vt:lpstr>
      <vt:lpstr>Media Queries</vt:lpstr>
      <vt:lpstr>Embedding a Media Query</vt:lpstr>
      <vt:lpstr>Media Queries</vt:lpstr>
      <vt:lpstr>Media Queries</vt:lpstr>
      <vt:lpstr>Media Queries</vt:lpstr>
      <vt:lpstr>Ems and Media Queries</vt:lpstr>
      <vt:lpstr>Mobile Layouts</vt:lpstr>
      <vt:lpstr>Fluid Layouts</vt:lpstr>
      <vt:lpstr>Pre-Built CSS Grid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Web Design</dc:title>
  <dc:creator>Michael Whyte</dc:creator>
  <cp:lastModifiedBy>Michael Whyte</cp:lastModifiedBy>
  <cp:revision>83</cp:revision>
  <dcterms:created xsi:type="dcterms:W3CDTF">2017-10-21T19:06:14Z</dcterms:created>
  <dcterms:modified xsi:type="dcterms:W3CDTF">2018-04-27T18:02:07Z</dcterms:modified>
</cp:coreProperties>
</file>